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handoutMasterIdLst>
    <p:handoutMasterId r:id="rId20"/>
  </p:handoutMasterIdLst>
  <p:sldIdLst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099300" cy="102346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800000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86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2DAC2-54C4-4F42-881C-28F120261A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434DE2A-E033-4144-B52A-CEA880247E9E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5">
                  <a:lumMod val="10000"/>
                </a:schemeClr>
              </a:solidFill>
            </a:rPr>
            <a:t>Fonetyczne</a:t>
          </a:r>
          <a:r>
            <a:rPr lang="pl-PL" b="1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 czyli takie, których brzmienie nieco się zmieniło, np. </a:t>
          </a:r>
          <a:r>
            <a:rPr lang="pl-PL" u="sng" dirty="0" err="1" smtClean="0">
              <a:solidFill>
                <a:schemeClr val="accent6">
                  <a:lumMod val="75000"/>
                </a:schemeClr>
              </a:solidFill>
            </a:rPr>
            <a:t>sierce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(dziś: serce), </a:t>
          </a:r>
          <a:r>
            <a:rPr lang="pl-PL" u="sng" dirty="0" err="1" smtClean="0">
              <a:solidFill>
                <a:schemeClr val="accent6">
                  <a:lumMod val="75000"/>
                </a:schemeClr>
              </a:solidFill>
            </a:rPr>
            <a:t>sławiena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(dziś: sławiona). 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25DA1F68-F21B-4746-A6FC-75C792A29A5E}" type="parTrans" cxnId="{EFCBEC69-1795-440C-9D31-22984436F404}">
      <dgm:prSet/>
      <dgm:spPr/>
      <dgm:t>
        <a:bodyPr/>
        <a:lstStyle/>
        <a:p>
          <a:endParaRPr lang="pl-PL"/>
        </a:p>
      </dgm:t>
    </dgm:pt>
    <dgm:pt modelId="{AFF5FAA4-0A58-40DD-B5AA-98D827985BBB}" type="sibTrans" cxnId="{EFCBEC69-1795-440C-9D31-22984436F404}">
      <dgm:prSet/>
      <dgm:spPr/>
      <dgm:t>
        <a:bodyPr/>
        <a:lstStyle/>
        <a:p>
          <a:endParaRPr lang="pl-PL"/>
        </a:p>
      </dgm:t>
    </dgm:pt>
    <dgm:pt modelId="{4E010018-BF6C-448B-9EF7-149CE9133DEC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Leksykalne </a:t>
          </a:r>
          <a:r>
            <a:rPr lang="pl-PL" dirty="0" smtClean="0">
              <a:solidFill>
                <a:schemeClr val="accent6">
                  <a:lumMod val="50000"/>
                </a:schemeClr>
              </a:solidFill>
            </a:rPr>
            <a:t>–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takie, które zniknęły, nie ma już w ogóle takich wyrazów (</a:t>
          </a:r>
          <a:r>
            <a:rPr lang="pl-PL" dirty="0" err="1" smtClean="0">
              <a:solidFill>
                <a:schemeClr val="accent6">
                  <a:lumMod val="75000"/>
                </a:schemeClr>
              </a:solidFill>
            </a:rPr>
            <a:t>np..</a:t>
          </a:r>
          <a:r>
            <a:rPr lang="pl-PL" u="sng" dirty="0" err="1" smtClean="0">
              <a:solidFill>
                <a:schemeClr val="accent6">
                  <a:lumMod val="75000"/>
                </a:schemeClr>
              </a:solidFill>
            </a:rPr>
            <a:t>Bogurodzica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czy </a:t>
          </a:r>
          <a:r>
            <a:rPr lang="pl-PL" u="sng" dirty="0" smtClean="0">
              <a:solidFill>
                <a:schemeClr val="accent6">
                  <a:lumMod val="75000"/>
                </a:schemeClr>
              </a:solidFill>
            </a:rPr>
            <a:t>Bogarodzica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).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D4E85D5D-78DC-4F01-8E34-29FC5CF1308E}" type="parTrans" cxnId="{725CADF4-AC41-4D1A-82E1-5EF5BCF16360}">
      <dgm:prSet/>
      <dgm:spPr/>
      <dgm:t>
        <a:bodyPr/>
        <a:lstStyle/>
        <a:p>
          <a:endParaRPr lang="pl-PL"/>
        </a:p>
      </dgm:t>
    </dgm:pt>
    <dgm:pt modelId="{6DA64628-1C9E-4BBA-B296-D8D3E8DD0CF5}" type="sibTrans" cxnId="{725CADF4-AC41-4D1A-82E1-5EF5BCF16360}">
      <dgm:prSet/>
      <dgm:spPr/>
      <dgm:t>
        <a:bodyPr/>
        <a:lstStyle/>
        <a:p>
          <a:endParaRPr lang="pl-PL"/>
        </a:p>
      </dgm:t>
    </dgm:pt>
    <dgm:pt modelId="{502DDCCE-D885-45C0-9376-D0C7BB50DF6D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Semantyczne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wyraz istnieje, ale co innego znaczy, np. słowo </a:t>
          </a:r>
          <a:r>
            <a:rPr lang="pl-PL" u="sng" dirty="0" smtClean="0">
              <a:solidFill>
                <a:schemeClr val="accent6">
                  <a:lumMod val="75000"/>
                </a:schemeClr>
              </a:solidFill>
            </a:rPr>
            <a:t>maciora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oznacza dziś samicę świni, a nie – jak w </a:t>
          </a:r>
          <a:r>
            <a:rPr lang="pl-PL" i="1" dirty="0" smtClean="0">
              <a:solidFill>
                <a:schemeClr val="accent6">
                  <a:lumMod val="75000"/>
                </a:schemeClr>
              </a:solidFill>
            </a:rPr>
            <a:t>Lamencie świętokrzyskim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– każdą matkę; </a:t>
          </a:r>
          <a:r>
            <a:rPr lang="pl-PL" u="sng" dirty="0" smtClean="0">
              <a:solidFill>
                <a:schemeClr val="accent6">
                  <a:lumMod val="75000"/>
                </a:schemeClr>
              </a:solidFill>
            </a:rPr>
            <a:t>bielizna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nie oznacza koniecznie czegoś koloru białego, mówimy np. o czarnej bieliźnie, </a:t>
          </a:r>
          <a:r>
            <a:rPr lang="pl-PL" u="sng" dirty="0" smtClean="0">
              <a:solidFill>
                <a:schemeClr val="accent6">
                  <a:lumMod val="75000"/>
                </a:schemeClr>
              </a:solidFill>
            </a:rPr>
            <a:t>dziewica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/>
          </a:r>
          <a:br>
            <a:rPr lang="pl-PL" dirty="0" smtClean="0">
              <a:solidFill>
                <a:schemeClr val="accent6">
                  <a:lumMod val="75000"/>
                </a:schemeClr>
              </a:solidFill>
            </a:rPr>
          </a:b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z ballady Mickiewicza oznacza po prostu… dziewczynę.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3671242C-036E-46DD-B2D1-DD37C68F239D}" type="parTrans" cxnId="{D4649E7B-9C63-4412-86D3-3605515C18CA}">
      <dgm:prSet/>
      <dgm:spPr/>
      <dgm:t>
        <a:bodyPr/>
        <a:lstStyle/>
        <a:p>
          <a:endParaRPr lang="pl-PL"/>
        </a:p>
      </dgm:t>
    </dgm:pt>
    <dgm:pt modelId="{907D1F89-FE0B-4720-B55A-BA1B52F69213}" type="sibTrans" cxnId="{D4649E7B-9C63-4412-86D3-3605515C18CA}">
      <dgm:prSet/>
      <dgm:spPr/>
      <dgm:t>
        <a:bodyPr/>
        <a:lstStyle/>
        <a:p>
          <a:endParaRPr lang="pl-PL"/>
        </a:p>
      </dgm:t>
    </dgm:pt>
    <dgm:pt modelId="{2DBE2109-A7B4-45EB-A3E3-C14113ABDAFC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Frazeologiczne</a:t>
          </a:r>
          <a:r>
            <a:rPr lang="pl-PL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 spora ich część wyszła z użycia, lecz niektóre z nich nadal istnieją w języku np. „zdobyć ostrogi”. Często  nieznane jest ich pochodzenie, które ze względu na upływ czasu uległo zatarciu np. „mieć co po </a:t>
          </a:r>
          <a:r>
            <a:rPr lang="pl-PL" dirty="0" err="1" smtClean="0">
              <a:solidFill>
                <a:schemeClr val="accent6">
                  <a:lumMod val="75000"/>
                </a:schemeClr>
              </a:solidFill>
            </a:rPr>
            <a:t>plecu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” nie znaczy dziś, jak kiedyś: „mieć rzecz właściwą”.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B5AED8B2-B64F-442F-AD1E-0FAE302C6D0A}" type="parTrans" cxnId="{4FB1D2E4-25E0-4626-B46C-9FFE955B1040}">
      <dgm:prSet/>
      <dgm:spPr/>
      <dgm:t>
        <a:bodyPr/>
        <a:lstStyle/>
        <a:p>
          <a:endParaRPr lang="pl-PL"/>
        </a:p>
      </dgm:t>
    </dgm:pt>
    <dgm:pt modelId="{A5330D34-CDD9-4AA4-82A9-9E9E8BAEF919}" type="sibTrans" cxnId="{4FB1D2E4-25E0-4626-B46C-9FFE955B1040}">
      <dgm:prSet/>
      <dgm:spPr/>
      <dgm:t>
        <a:bodyPr/>
        <a:lstStyle/>
        <a:p>
          <a:endParaRPr lang="pl-PL"/>
        </a:p>
      </dgm:t>
    </dgm:pt>
    <dgm:pt modelId="{8BE5B63C-9AA7-4534-941C-01ADA23454D7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Składniowe</a:t>
          </a:r>
          <a:r>
            <a:rPr lang="pl-PL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dawniej konstrukcja składniowa jak np. w </a:t>
          </a:r>
          <a:r>
            <a:rPr lang="pl-PL" i="1" dirty="0" smtClean="0">
              <a:solidFill>
                <a:schemeClr val="accent6">
                  <a:lumMod val="75000"/>
                </a:schemeClr>
              </a:solidFill>
            </a:rPr>
            <a:t>Bogurodzicy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„Bogiem </a:t>
          </a:r>
          <a:r>
            <a:rPr lang="pl-PL" dirty="0" err="1" smtClean="0">
              <a:solidFill>
                <a:schemeClr val="accent6">
                  <a:lumMod val="75000"/>
                </a:schemeClr>
              </a:solidFill>
            </a:rPr>
            <a:t>sławiena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Maryja” – dzisiaj brzmiałaby „przez Boga”.</a:t>
          </a:r>
        </a:p>
        <a:p>
          <a:pPr rtl="0"/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Także wzorowane na łacinie umieszczanie orzeczenia na końcu zdania np. „Pasterz owce do wsi przepędził.”</a:t>
          </a:r>
        </a:p>
      </dgm:t>
    </dgm:pt>
    <dgm:pt modelId="{520F1FC7-CDAF-42F0-AA89-19E7E74B4A8A}" type="parTrans" cxnId="{6D1D0546-D507-4561-A3C0-E536C5D9903C}">
      <dgm:prSet/>
      <dgm:spPr/>
      <dgm:t>
        <a:bodyPr/>
        <a:lstStyle/>
        <a:p>
          <a:endParaRPr lang="pl-PL"/>
        </a:p>
      </dgm:t>
    </dgm:pt>
    <dgm:pt modelId="{F9B43951-D768-407A-BDB0-1CDE457CFC7B}" type="sibTrans" cxnId="{6D1D0546-D507-4561-A3C0-E536C5D9903C}">
      <dgm:prSet/>
      <dgm:spPr/>
      <dgm:t>
        <a:bodyPr/>
        <a:lstStyle/>
        <a:p>
          <a:endParaRPr lang="pl-PL"/>
        </a:p>
      </dgm:t>
    </dgm:pt>
    <dgm:pt modelId="{2227CD24-5814-46F9-ABE6-A4AE7A652DA2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Fleksyjne</a:t>
          </a:r>
          <a:r>
            <a:rPr lang="pl-PL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różnica dotyczy odmiany wyrazów (inne końcówki wyrazów) np. „z </a:t>
          </a:r>
          <a:r>
            <a:rPr lang="pl-PL" b="1" u="sng" dirty="0" err="1" smtClean="0">
              <a:solidFill>
                <a:schemeClr val="accent6">
                  <a:lumMod val="75000"/>
                </a:schemeClr>
              </a:solidFill>
            </a:rPr>
            <a:t>piącią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 strzał ognistych” dzisiaj powiedzielibyśmy</a:t>
          </a:r>
          <a:br>
            <a:rPr lang="pl-PL" dirty="0" smtClean="0">
              <a:solidFill>
                <a:schemeClr val="accent6">
                  <a:lumMod val="75000"/>
                </a:schemeClr>
              </a:solidFill>
            </a:rPr>
          </a:b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„z pięcioma strzałami ognistymi”, lub „omyć duszę </a:t>
          </a:r>
          <a:r>
            <a:rPr lang="pl-PL" b="1" u="sng" dirty="0" err="1" smtClean="0">
              <a:solidFill>
                <a:schemeClr val="accent6">
                  <a:lumMod val="75000"/>
                </a:schemeClr>
              </a:solidFill>
            </a:rPr>
            <a:t>swoję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” - dziś powiedzielibyśmy swoją.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DA4DEA39-96E9-40C1-9F28-6D8BAE85A941}" type="parTrans" cxnId="{9A50F7FA-F7F8-4FCB-B4B5-0D05BD892791}">
      <dgm:prSet/>
      <dgm:spPr/>
      <dgm:t>
        <a:bodyPr/>
        <a:lstStyle/>
        <a:p>
          <a:endParaRPr lang="pl-PL"/>
        </a:p>
      </dgm:t>
    </dgm:pt>
    <dgm:pt modelId="{29E1AD71-CF22-48C2-88D0-11532CEC6D12}" type="sibTrans" cxnId="{9A50F7FA-F7F8-4FCB-B4B5-0D05BD892791}">
      <dgm:prSet/>
      <dgm:spPr/>
      <dgm:t>
        <a:bodyPr/>
        <a:lstStyle/>
        <a:p>
          <a:endParaRPr lang="pl-PL"/>
        </a:p>
      </dgm:t>
    </dgm:pt>
    <dgm:pt modelId="{2B462764-7150-41EC-A780-0E777C0AF628}">
      <dgm:prSet/>
      <dgm:spPr/>
      <dgm:t>
        <a:bodyPr/>
        <a:lstStyle/>
        <a:p>
          <a:pPr rtl="0"/>
          <a:r>
            <a:rPr lang="pl-PL" b="1" dirty="0" smtClean="0">
              <a:solidFill>
                <a:schemeClr val="accent3">
                  <a:lumMod val="10000"/>
                </a:schemeClr>
              </a:solidFill>
            </a:rPr>
            <a:t>Słowotwórcze</a:t>
          </a:r>
          <a:r>
            <a:rPr lang="pl-PL" dirty="0" smtClean="0"/>
            <a:t> </a:t>
          </a:r>
          <a:r>
            <a:rPr lang="pl-PL" dirty="0" smtClean="0">
              <a:solidFill>
                <a:schemeClr val="accent6">
                  <a:lumMod val="75000"/>
                </a:schemeClr>
              </a:solidFill>
            </a:rPr>
            <a:t>– czyli takie, które współcześnie inaczej tworzymy, np. dzieweczka - dziewczynka</a:t>
          </a:r>
          <a:endParaRPr lang="pl-PL" dirty="0">
            <a:solidFill>
              <a:schemeClr val="accent6">
                <a:lumMod val="75000"/>
              </a:schemeClr>
            </a:solidFill>
          </a:endParaRPr>
        </a:p>
      </dgm:t>
    </dgm:pt>
    <dgm:pt modelId="{5401AD0A-BEF6-48CB-AF94-A8EEC10F027B}" type="parTrans" cxnId="{400E651B-45FC-4A31-B53A-4DA1F1FD8B60}">
      <dgm:prSet/>
      <dgm:spPr/>
      <dgm:t>
        <a:bodyPr/>
        <a:lstStyle/>
        <a:p>
          <a:endParaRPr lang="pl-PL"/>
        </a:p>
      </dgm:t>
    </dgm:pt>
    <dgm:pt modelId="{EDBEF159-5A29-4F47-9935-FEBA17DCFEF5}" type="sibTrans" cxnId="{400E651B-45FC-4A31-B53A-4DA1F1FD8B60}">
      <dgm:prSet/>
      <dgm:spPr/>
      <dgm:t>
        <a:bodyPr/>
        <a:lstStyle/>
        <a:p>
          <a:endParaRPr lang="pl-PL"/>
        </a:p>
      </dgm:t>
    </dgm:pt>
    <dgm:pt modelId="{E3819B09-6DCC-41D9-8B22-BD034E7A955B}" type="pres">
      <dgm:prSet presAssocID="{0642DAC2-54C4-4F42-881C-28F120261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A770776-771C-48CC-A104-83971A497BDB}" type="pres">
      <dgm:prSet presAssocID="{4434DE2A-E033-4144-B52A-CEA880247E9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00147B5-8CCF-4F0A-BE36-CCFAA103BDF8}" type="pres">
      <dgm:prSet presAssocID="{AFF5FAA4-0A58-40DD-B5AA-98D827985BBB}" presName="spacer" presStyleCnt="0"/>
      <dgm:spPr/>
    </dgm:pt>
    <dgm:pt modelId="{B5850FB0-5221-48B9-B93A-03EE2AFE2D36}" type="pres">
      <dgm:prSet presAssocID="{4E010018-BF6C-448B-9EF7-149CE9133DEC}" presName="parentText" presStyleLbl="node1" presStyleIdx="1" presStyleCnt="7" custScaleY="98210" custLinFactY="-3145" custLinFactNeighborX="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CBF1E2-D825-49FA-B0B5-46B319D530A5}" type="pres">
      <dgm:prSet presAssocID="{6DA64628-1C9E-4BBA-B296-D8D3E8DD0CF5}" presName="spacer" presStyleCnt="0"/>
      <dgm:spPr/>
    </dgm:pt>
    <dgm:pt modelId="{9A91F6CC-1AA5-481C-A8FA-D554EFC3F873}" type="pres">
      <dgm:prSet presAssocID="{502DDCCE-D885-45C0-9376-D0C7BB50DF6D}" presName="parentText" presStyleLbl="node1" presStyleIdx="2" presStyleCnt="7" custScaleY="12817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311FC8-8978-4DC6-AA72-77F42DDB6C98}" type="pres">
      <dgm:prSet presAssocID="{907D1F89-FE0B-4720-B55A-BA1B52F69213}" presName="spacer" presStyleCnt="0"/>
      <dgm:spPr/>
    </dgm:pt>
    <dgm:pt modelId="{138CC767-175A-4519-83B4-8B2A4DCA06A6}" type="pres">
      <dgm:prSet presAssocID="{2DBE2109-A7B4-45EB-A3E3-C14113ABDAFC}" presName="parentText" presStyleLbl="node1" presStyleIdx="3" presStyleCnt="7" custScaleY="11170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C402B34-2518-4771-B884-1E938E349851}" type="pres">
      <dgm:prSet presAssocID="{A5330D34-CDD9-4AA4-82A9-9E9E8BAEF919}" presName="spacer" presStyleCnt="0"/>
      <dgm:spPr/>
    </dgm:pt>
    <dgm:pt modelId="{F8ED4F3F-1B09-4C51-B184-D19ABD9F88BE}" type="pres">
      <dgm:prSet presAssocID="{8BE5B63C-9AA7-4534-941C-01ADA23454D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8C0646-D961-4E60-A8B1-A3D8F46C3686}" type="pres">
      <dgm:prSet presAssocID="{F9B43951-D768-407A-BDB0-1CDE457CFC7B}" presName="spacer" presStyleCnt="0"/>
      <dgm:spPr/>
    </dgm:pt>
    <dgm:pt modelId="{E5B45DB0-E839-402C-A31F-B19E86E23C09}" type="pres">
      <dgm:prSet presAssocID="{2227CD24-5814-46F9-ABE6-A4AE7A652DA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08FF0B-2F6F-4773-AEAF-432733AB093B}" type="pres">
      <dgm:prSet presAssocID="{29E1AD71-CF22-48C2-88D0-11532CEC6D12}" presName="spacer" presStyleCnt="0"/>
      <dgm:spPr/>
    </dgm:pt>
    <dgm:pt modelId="{998D0CC9-96E2-4D2A-83F1-93CFEAE44E9C}" type="pres">
      <dgm:prSet presAssocID="{2B462764-7150-41EC-A780-0E777C0AF62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25CADF4-AC41-4D1A-82E1-5EF5BCF16360}" srcId="{0642DAC2-54C4-4F42-881C-28F120261A4E}" destId="{4E010018-BF6C-448B-9EF7-149CE9133DEC}" srcOrd="1" destOrd="0" parTransId="{D4E85D5D-78DC-4F01-8E34-29FC5CF1308E}" sibTransId="{6DA64628-1C9E-4BBA-B296-D8D3E8DD0CF5}"/>
    <dgm:cxn modelId="{D4649E7B-9C63-4412-86D3-3605515C18CA}" srcId="{0642DAC2-54C4-4F42-881C-28F120261A4E}" destId="{502DDCCE-D885-45C0-9376-D0C7BB50DF6D}" srcOrd="2" destOrd="0" parTransId="{3671242C-036E-46DD-B2D1-DD37C68F239D}" sibTransId="{907D1F89-FE0B-4720-B55A-BA1B52F69213}"/>
    <dgm:cxn modelId="{6D1D0546-D507-4561-A3C0-E536C5D9903C}" srcId="{0642DAC2-54C4-4F42-881C-28F120261A4E}" destId="{8BE5B63C-9AA7-4534-941C-01ADA23454D7}" srcOrd="4" destOrd="0" parTransId="{520F1FC7-CDAF-42F0-AA89-19E7E74B4A8A}" sibTransId="{F9B43951-D768-407A-BDB0-1CDE457CFC7B}"/>
    <dgm:cxn modelId="{43B1A43B-BD80-48FB-AC92-944820F3FA3D}" type="presOf" srcId="{502DDCCE-D885-45C0-9376-D0C7BB50DF6D}" destId="{9A91F6CC-1AA5-481C-A8FA-D554EFC3F873}" srcOrd="0" destOrd="0" presId="urn:microsoft.com/office/officeart/2005/8/layout/vList2"/>
    <dgm:cxn modelId="{4FB1D2E4-25E0-4626-B46C-9FFE955B1040}" srcId="{0642DAC2-54C4-4F42-881C-28F120261A4E}" destId="{2DBE2109-A7B4-45EB-A3E3-C14113ABDAFC}" srcOrd="3" destOrd="0" parTransId="{B5AED8B2-B64F-442F-AD1E-0FAE302C6D0A}" sibTransId="{A5330D34-CDD9-4AA4-82A9-9E9E8BAEF919}"/>
    <dgm:cxn modelId="{83FDD8B6-0C41-427F-BA09-7BA2E8E701CE}" type="presOf" srcId="{8BE5B63C-9AA7-4534-941C-01ADA23454D7}" destId="{F8ED4F3F-1B09-4C51-B184-D19ABD9F88BE}" srcOrd="0" destOrd="0" presId="urn:microsoft.com/office/officeart/2005/8/layout/vList2"/>
    <dgm:cxn modelId="{ADEBE8D2-7533-41FF-84B0-FFD08FBD14BA}" type="presOf" srcId="{2B462764-7150-41EC-A780-0E777C0AF628}" destId="{998D0CC9-96E2-4D2A-83F1-93CFEAE44E9C}" srcOrd="0" destOrd="0" presId="urn:microsoft.com/office/officeart/2005/8/layout/vList2"/>
    <dgm:cxn modelId="{400E651B-45FC-4A31-B53A-4DA1F1FD8B60}" srcId="{0642DAC2-54C4-4F42-881C-28F120261A4E}" destId="{2B462764-7150-41EC-A780-0E777C0AF628}" srcOrd="6" destOrd="0" parTransId="{5401AD0A-BEF6-48CB-AF94-A8EEC10F027B}" sibTransId="{EDBEF159-5A29-4F47-9935-FEBA17DCFEF5}"/>
    <dgm:cxn modelId="{EFCBEC69-1795-440C-9D31-22984436F404}" srcId="{0642DAC2-54C4-4F42-881C-28F120261A4E}" destId="{4434DE2A-E033-4144-B52A-CEA880247E9E}" srcOrd="0" destOrd="0" parTransId="{25DA1F68-F21B-4746-A6FC-75C792A29A5E}" sibTransId="{AFF5FAA4-0A58-40DD-B5AA-98D827985BBB}"/>
    <dgm:cxn modelId="{9A50F7FA-F7F8-4FCB-B4B5-0D05BD892791}" srcId="{0642DAC2-54C4-4F42-881C-28F120261A4E}" destId="{2227CD24-5814-46F9-ABE6-A4AE7A652DA2}" srcOrd="5" destOrd="0" parTransId="{DA4DEA39-96E9-40C1-9F28-6D8BAE85A941}" sibTransId="{29E1AD71-CF22-48C2-88D0-11532CEC6D12}"/>
    <dgm:cxn modelId="{2733DB1B-1BFB-4826-B439-236EED19E90B}" type="presOf" srcId="{2227CD24-5814-46F9-ABE6-A4AE7A652DA2}" destId="{E5B45DB0-E839-402C-A31F-B19E86E23C09}" srcOrd="0" destOrd="0" presId="urn:microsoft.com/office/officeart/2005/8/layout/vList2"/>
    <dgm:cxn modelId="{95AC5773-AE4D-4A1F-9E88-FBA129FE93DC}" type="presOf" srcId="{4E010018-BF6C-448B-9EF7-149CE9133DEC}" destId="{B5850FB0-5221-48B9-B93A-03EE2AFE2D36}" srcOrd="0" destOrd="0" presId="urn:microsoft.com/office/officeart/2005/8/layout/vList2"/>
    <dgm:cxn modelId="{74F010AA-B015-4B99-8885-3D2B39FE94C1}" type="presOf" srcId="{2DBE2109-A7B4-45EB-A3E3-C14113ABDAFC}" destId="{138CC767-175A-4519-83B4-8B2A4DCA06A6}" srcOrd="0" destOrd="0" presId="urn:microsoft.com/office/officeart/2005/8/layout/vList2"/>
    <dgm:cxn modelId="{D5CEA57A-67BF-4AA2-9516-809EA1861C1D}" type="presOf" srcId="{0642DAC2-54C4-4F42-881C-28F120261A4E}" destId="{E3819B09-6DCC-41D9-8B22-BD034E7A955B}" srcOrd="0" destOrd="0" presId="urn:microsoft.com/office/officeart/2005/8/layout/vList2"/>
    <dgm:cxn modelId="{6C0A8974-6034-4196-ADCE-D53651FAE06A}" type="presOf" srcId="{4434DE2A-E033-4144-B52A-CEA880247E9E}" destId="{8A770776-771C-48CC-A104-83971A497BDB}" srcOrd="0" destOrd="0" presId="urn:microsoft.com/office/officeart/2005/8/layout/vList2"/>
    <dgm:cxn modelId="{BC86D1B4-1401-4970-9732-0C09F3206D0B}" type="presParOf" srcId="{E3819B09-6DCC-41D9-8B22-BD034E7A955B}" destId="{8A770776-771C-48CC-A104-83971A497BDB}" srcOrd="0" destOrd="0" presId="urn:microsoft.com/office/officeart/2005/8/layout/vList2"/>
    <dgm:cxn modelId="{7E73A164-02EF-4B36-8F3E-0A379251C71E}" type="presParOf" srcId="{E3819B09-6DCC-41D9-8B22-BD034E7A955B}" destId="{100147B5-8CCF-4F0A-BE36-CCFAA103BDF8}" srcOrd="1" destOrd="0" presId="urn:microsoft.com/office/officeart/2005/8/layout/vList2"/>
    <dgm:cxn modelId="{CFD781DD-C35A-44F3-9D58-9E0115CD4703}" type="presParOf" srcId="{E3819B09-6DCC-41D9-8B22-BD034E7A955B}" destId="{B5850FB0-5221-48B9-B93A-03EE2AFE2D36}" srcOrd="2" destOrd="0" presId="urn:microsoft.com/office/officeart/2005/8/layout/vList2"/>
    <dgm:cxn modelId="{15E7AEB1-D1F1-4B23-8450-36F4340798D6}" type="presParOf" srcId="{E3819B09-6DCC-41D9-8B22-BD034E7A955B}" destId="{F4CBF1E2-D825-49FA-B0B5-46B319D530A5}" srcOrd="3" destOrd="0" presId="urn:microsoft.com/office/officeart/2005/8/layout/vList2"/>
    <dgm:cxn modelId="{060BE84B-35F2-41A9-A2F3-DDD8D79FC350}" type="presParOf" srcId="{E3819B09-6DCC-41D9-8B22-BD034E7A955B}" destId="{9A91F6CC-1AA5-481C-A8FA-D554EFC3F873}" srcOrd="4" destOrd="0" presId="urn:microsoft.com/office/officeart/2005/8/layout/vList2"/>
    <dgm:cxn modelId="{EC742564-48C2-48E5-BB6B-83BDA7D9D604}" type="presParOf" srcId="{E3819B09-6DCC-41D9-8B22-BD034E7A955B}" destId="{9E311FC8-8978-4DC6-AA72-77F42DDB6C98}" srcOrd="5" destOrd="0" presId="urn:microsoft.com/office/officeart/2005/8/layout/vList2"/>
    <dgm:cxn modelId="{1DDF5386-4065-4B07-94E6-FDAF1BA5B13C}" type="presParOf" srcId="{E3819B09-6DCC-41D9-8B22-BD034E7A955B}" destId="{138CC767-175A-4519-83B4-8B2A4DCA06A6}" srcOrd="6" destOrd="0" presId="urn:microsoft.com/office/officeart/2005/8/layout/vList2"/>
    <dgm:cxn modelId="{05850D6D-5108-446D-8A12-837C1206D8DC}" type="presParOf" srcId="{E3819B09-6DCC-41D9-8B22-BD034E7A955B}" destId="{4C402B34-2518-4771-B884-1E938E349851}" srcOrd="7" destOrd="0" presId="urn:microsoft.com/office/officeart/2005/8/layout/vList2"/>
    <dgm:cxn modelId="{1881C617-F272-45A5-BDED-D1A4ED3F22E4}" type="presParOf" srcId="{E3819B09-6DCC-41D9-8B22-BD034E7A955B}" destId="{F8ED4F3F-1B09-4C51-B184-D19ABD9F88BE}" srcOrd="8" destOrd="0" presId="urn:microsoft.com/office/officeart/2005/8/layout/vList2"/>
    <dgm:cxn modelId="{9F77B8DA-4D2B-4B9D-8E50-2D7ADD5958C0}" type="presParOf" srcId="{E3819B09-6DCC-41D9-8B22-BD034E7A955B}" destId="{6B8C0646-D961-4E60-A8B1-A3D8F46C3686}" srcOrd="9" destOrd="0" presId="urn:microsoft.com/office/officeart/2005/8/layout/vList2"/>
    <dgm:cxn modelId="{5B93EC05-2324-4C77-8C49-466C068A4C81}" type="presParOf" srcId="{E3819B09-6DCC-41D9-8B22-BD034E7A955B}" destId="{E5B45DB0-E839-402C-A31F-B19E86E23C09}" srcOrd="10" destOrd="0" presId="urn:microsoft.com/office/officeart/2005/8/layout/vList2"/>
    <dgm:cxn modelId="{7B3B65B8-06B1-4EC9-8384-6681C71BD6D8}" type="presParOf" srcId="{E3819B09-6DCC-41D9-8B22-BD034E7A955B}" destId="{3408FF0B-2F6F-4773-AEAF-432733AB093B}" srcOrd="11" destOrd="0" presId="urn:microsoft.com/office/officeart/2005/8/layout/vList2"/>
    <dgm:cxn modelId="{5648679A-5C6B-49FF-B0B2-75405D929043}" type="presParOf" srcId="{E3819B09-6DCC-41D9-8B22-BD034E7A955B}" destId="{998D0CC9-96E2-4D2A-83F1-93CFEAE44E9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63C9E-6298-46E2-B254-018414E6B59D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l-PL"/>
        </a:p>
      </dgm:t>
    </dgm:pt>
    <dgm:pt modelId="{6FC84697-FA35-4439-ABB9-54F790A14BB7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słowotwórcze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- tworzone od wyrazów istniejących za pomocą formantów (przedrostków, przyrostków),</a:t>
          </a:r>
          <a:b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np.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dresiarz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 - od dres (za pomocą przyrostka -</a:t>
          </a:r>
          <a:r>
            <a:rPr lang="pl-PL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arz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 utworzono wyraz oznaczający nazwę osoby chodzącej w dresach</a:t>
          </a:r>
          <a:b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i wzbudzającej swoim grupowym zachowaniem negatywne emocje (stąd pejoratywne znaczenie wyrazu)</a:t>
          </a:r>
          <a:endParaRPr lang="pl-PL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D155B8E3-6629-4F03-A69F-826ADB0C6E2A}" type="parTrans" cxnId="{3F7202C6-F391-4CA3-A609-6D91E63AB74A}">
      <dgm:prSet/>
      <dgm:spPr/>
      <dgm:t>
        <a:bodyPr/>
        <a:lstStyle/>
        <a:p>
          <a:endParaRPr lang="pl-PL"/>
        </a:p>
      </dgm:t>
    </dgm:pt>
    <dgm:pt modelId="{A8695742-F561-4EF1-8823-5FFA32403014}" type="sibTrans" cxnId="{3F7202C6-F391-4CA3-A609-6D91E63AB74A}">
      <dgm:prSet/>
      <dgm:spPr/>
      <dgm:t>
        <a:bodyPr/>
        <a:lstStyle/>
        <a:p>
          <a:endParaRPr lang="pl-PL"/>
        </a:p>
      </dgm:t>
    </dgm:pt>
    <dgm:pt modelId="{535F97F4-9DE7-4BC7-9576-45F4592AC467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znaczeniowe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 (neosemantyzmy) - wykorzystywanie istniejących wyrazów w nowych sytuacjach, co prowadzi</a:t>
          </a:r>
          <a:b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do powstawania nowych znaczeń, np.: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złoto, srebro, brąz 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- jako nazwy medali olimpijskich</a:t>
          </a:r>
          <a:endParaRPr lang="pl-PL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9A0B0274-3187-43E4-966E-4E91DC28A457}" type="parTrans" cxnId="{56677313-8EC5-463C-A57C-5A33DD52AA77}">
      <dgm:prSet/>
      <dgm:spPr/>
      <dgm:t>
        <a:bodyPr/>
        <a:lstStyle/>
        <a:p>
          <a:endParaRPr lang="pl-PL"/>
        </a:p>
      </dgm:t>
    </dgm:pt>
    <dgm:pt modelId="{E4BC55D1-4D1B-49DB-A886-E719064BD5E8}" type="sibTrans" cxnId="{56677313-8EC5-463C-A57C-5A33DD52AA77}">
      <dgm:prSet/>
      <dgm:spPr/>
      <dgm:t>
        <a:bodyPr/>
        <a:lstStyle/>
        <a:p>
          <a:endParaRPr lang="pl-PL"/>
        </a:p>
      </dgm:t>
    </dgm:pt>
    <dgm:pt modelId="{E626D4F6-27B4-4BEB-B82E-8ABAC0AFA79E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frazeologiczne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 - nowe połączenia wyrazów, np.: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pójść na kuroniówkę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(pobierać zasiłek dla bezrobotnych),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dusić inflację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(zmniejszać, zwalczać inflację)</a:t>
          </a:r>
          <a:endParaRPr lang="pl-PL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182597B2-C900-4FFE-8F53-F19545DD8FBE}" type="parTrans" cxnId="{8C103165-5A0D-4094-ACBC-43D3F9AE49D2}">
      <dgm:prSet/>
      <dgm:spPr/>
      <dgm:t>
        <a:bodyPr/>
        <a:lstStyle/>
        <a:p>
          <a:endParaRPr lang="pl-PL"/>
        </a:p>
      </dgm:t>
    </dgm:pt>
    <dgm:pt modelId="{6A5FD606-8F34-4F23-9347-DB860AF03F9E}" type="sibTrans" cxnId="{8C103165-5A0D-4094-ACBC-43D3F9AE49D2}">
      <dgm:prSet/>
      <dgm:spPr/>
      <dgm:t>
        <a:bodyPr/>
        <a:lstStyle/>
        <a:p>
          <a:endParaRPr lang="pl-PL"/>
        </a:p>
      </dgm:t>
    </dgm:pt>
    <dgm:pt modelId="{CD680C8F-CE80-4E90-8F2E-E48A0D16B19C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zapożyczone</a:t>
          </a:r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- wyrazy przeniesione z języków obcych, w dosłownym lub spolszczonym brzmieniu i pisowni, np.: 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hit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peeling, wizażystka</a:t>
          </a:r>
          <a:endParaRPr lang="pl-PL" i="1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883AE5BB-FC52-4C4D-9145-2FEA64830072}" type="parTrans" cxnId="{B194E549-CF30-4080-8365-BE70B51F77BF}">
      <dgm:prSet/>
      <dgm:spPr/>
      <dgm:t>
        <a:bodyPr/>
        <a:lstStyle/>
        <a:p>
          <a:endParaRPr lang="pl-PL"/>
        </a:p>
      </dgm:t>
    </dgm:pt>
    <dgm:pt modelId="{0B64CD78-5EB2-4258-8B7A-359B48E888A4}" type="sibTrans" cxnId="{B194E549-CF30-4080-8365-BE70B51F77BF}">
      <dgm:prSet/>
      <dgm:spPr/>
      <dgm:t>
        <a:bodyPr/>
        <a:lstStyle/>
        <a:p>
          <a:endParaRPr lang="pl-PL"/>
        </a:p>
      </dgm:t>
    </dgm:pt>
    <dgm:pt modelId="{833181C7-F946-4EF1-B968-F07532E495E7}">
      <dgm:prSet/>
      <dgm:spPr/>
      <dgm:t>
        <a:bodyPr/>
        <a:lstStyle/>
        <a:p>
          <a:pPr rtl="0"/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artystyczne</a:t>
          </a:r>
          <a:r>
            <a:rPr lang="pl-PL" b="1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- obecne w tekstach literackich dla nazwania elementów wykreowanego świata, wzbogacenia języka, czasem - zabawy poetyckiej, np.: </a:t>
          </a:r>
          <a:r>
            <a:rPr lang="pl-PL" i="1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zjesieniałość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i="1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barwno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i="1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piórno</a:t>
          </a:r>
          <a:r>
            <a:rPr lang="pl-PL" i="1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w wierszu </a:t>
          </a:r>
          <a:r>
            <a:rPr lang="pl-PL" i="1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Dżananda</a:t>
          </a:r>
          <a:r>
            <a:rPr lang="pl-PL" dirty="0" smtClean="0">
              <a:solidFill>
                <a:schemeClr val="tx2">
                  <a:lumMod val="95000"/>
                  <a:lumOff val="5000"/>
                </a:schemeClr>
              </a:solidFill>
            </a:rPr>
            <a:t> Bolesława Leśmiana</a:t>
          </a:r>
          <a:endParaRPr lang="pl-PL" dirty="0">
            <a:solidFill>
              <a:schemeClr val="tx2">
                <a:lumMod val="95000"/>
                <a:lumOff val="5000"/>
              </a:schemeClr>
            </a:solidFill>
          </a:endParaRPr>
        </a:p>
      </dgm:t>
    </dgm:pt>
    <dgm:pt modelId="{2DAAF0FD-8B10-4DB5-8B6A-20024952EA01}" type="parTrans" cxnId="{AC19B5F5-98A2-45BC-B693-9E87F26A8F6B}">
      <dgm:prSet/>
      <dgm:spPr/>
      <dgm:t>
        <a:bodyPr/>
        <a:lstStyle/>
        <a:p>
          <a:endParaRPr lang="pl-PL"/>
        </a:p>
      </dgm:t>
    </dgm:pt>
    <dgm:pt modelId="{72BEDABF-26B9-4E1F-BCE0-BAA1E16F5D36}" type="sibTrans" cxnId="{AC19B5F5-98A2-45BC-B693-9E87F26A8F6B}">
      <dgm:prSet/>
      <dgm:spPr/>
      <dgm:t>
        <a:bodyPr/>
        <a:lstStyle/>
        <a:p>
          <a:endParaRPr lang="pl-PL"/>
        </a:p>
      </dgm:t>
    </dgm:pt>
    <dgm:pt modelId="{78F0B23B-84A9-4432-9A75-7182EE9B9E08}" type="pres">
      <dgm:prSet presAssocID="{3C263C9E-6298-46E2-B254-018414E6B59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C7132C-0C38-4A49-8598-5FD466021F55}" type="pres">
      <dgm:prSet presAssocID="{6FC84697-FA35-4439-ABB9-54F790A14BB7}" presName="parentText" presStyleLbl="node1" presStyleIdx="0" presStyleCnt="5" custScaleY="12940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DA52A5-C300-4592-997E-4708C22506FE}" type="pres">
      <dgm:prSet presAssocID="{A8695742-F561-4EF1-8823-5FFA32403014}" presName="spacer" presStyleCnt="0"/>
      <dgm:spPr/>
    </dgm:pt>
    <dgm:pt modelId="{E253FCC7-7E10-4E5D-826C-AC704AB40CF7}" type="pres">
      <dgm:prSet presAssocID="{535F97F4-9DE7-4BC7-9576-45F4592AC467}" presName="parentText" presStyleLbl="node1" presStyleIdx="1" presStyleCnt="5" custLinFactY="-5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110FC13-90E3-4DF8-BF7D-7A62236F1B4D}" type="pres">
      <dgm:prSet presAssocID="{E4BC55D1-4D1B-49DB-A886-E719064BD5E8}" presName="spacer" presStyleCnt="0"/>
      <dgm:spPr/>
    </dgm:pt>
    <dgm:pt modelId="{688548DD-5CC2-4FBB-AB73-5286B1E1B609}" type="pres">
      <dgm:prSet presAssocID="{E626D4F6-27B4-4BEB-B82E-8ABAC0AFA79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9E6DE03-320B-4D33-8628-0F42435D4B94}" type="pres">
      <dgm:prSet presAssocID="{6A5FD606-8F34-4F23-9347-DB860AF03F9E}" presName="spacer" presStyleCnt="0"/>
      <dgm:spPr/>
    </dgm:pt>
    <dgm:pt modelId="{CFBF15A8-8893-4109-9051-FF2695EAA9B0}" type="pres">
      <dgm:prSet presAssocID="{CD680C8F-CE80-4E90-8F2E-E48A0D16B19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58E8BA-E5B9-4794-8C33-BC7AE3D40382}" type="pres">
      <dgm:prSet presAssocID="{0B64CD78-5EB2-4258-8B7A-359B48E888A4}" presName="spacer" presStyleCnt="0"/>
      <dgm:spPr/>
    </dgm:pt>
    <dgm:pt modelId="{74686774-D269-4930-88DE-6446052BE835}" type="pres">
      <dgm:prSet presAssocID="{833181C7-F946-4EF1-B968-F07532E495E7}" presName="parentText" presStyleLbl="node1" presStyleIdx="4" presStyleCnt="5" custScaleY="13969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B931819-E50F-4076-AB75-F43822596C29}" type="presOf" srcId="{6FC84697-FA35-4439-ABB9-54F790A14BB7}" destId="{5BC7132C-0C38-4A49-8598-5FD466021F55}" srcOrd="0" destOrd="0" presId="urn:microsoft.com/office/officeart/2005/8/layout/vList2"/>
    <dgm:cxn modelId="{56677313-8EC5-463C-A57C-5A33DD52AA77}" srcId="{3C263C9E-6298-46E2-B254-018414E6B59D}" destId="{535F97F4-9DE7-4BC7-9576-45F4592AC467}" srcOrd="1" destOrd="0" parTransId="{9A0B0274-3187-43E4-966E-4E91DC28A457}" sibTransId="{E4BC55D1-4D1B-49DB-A886-E719064BD5E8}"/>
    <dgm:cxn modelId="{962F7733-3D72-4B89-B904-9BF38AFAAC4B}" type="presOf" srcId="{3C263C9E-6298-46E2-B254-018414E6B59D}" destId="{78F0B23B-84A9-4432-9A75-7182EE9B9E08}" srcOrd="0" destOrd="0" presId="urn:microsoft.com/office/officeart/2005/8/layout/vList2"/>
    <dgm:cxn modelId="{D81BCBF4-236B-4FB4-8DF1-099C3100C186}" type="presOf" srcId="{535F97F4-9DE7-4BC7-9576-45F4592AC467}" destId="{E253FCC7-7E10-4E5D-826C-AC704AB40CF7}" srcOrd="0" destOrd="0" presId="urn:microsoft.com/office/officeart/2005/8/layout/vList2"/>
    <dgm:cxn modelId="{8C103165-5A0D-4094-ACBC-43D3F9AE49D2}" srcId="{3C263C9E-6298-46E2-B254-018414E6B59D}" destId="{E626D4F6-27B4-4BEB-B82E-8ABAC0AFA79E}" srcOrd="2" destOrd="0" parTransId="{182597B2-C900-4FFE-8F53-F19545DD8FBE}" sibTransId="{6A5FD606-8F34-4F23-9347-DB860AF03F9E}"/>
    <dgm:cxn modelId="{3F7202C6-F391-4CA3-A609-6D91E63AB74A}" srcId="{3C263C9E-6298-46E2-B254-018414E6B59D}" destId="{6FC84697-FA35-4439-ABB9-54F790A14BB7}" srcOrd="0" destOrd="0" parTransId="{D155B8E3-6629-4F03-A69F-826ADB0C6E2A}" sibTransId="{A8695742-F561-4EF1-8823-5FFA32403014}"/>
    <dgm:cxn modelId="{5FCC33B2-B789-4E69-AE5F-AABFB149F2EB}" type="presOf" srcId="{E626D4F6-27B4-4BEB-B82E-8ABAC0AFA79E}" destId="{688548DD-5CC2-4FBB-AB73-5286B1E1B609}" srcOrd="0" destOrd="0" presId="urn:microsoft.com/office/officeart/2005/8/layout/vList2"/>
    <dgm:cxn modelId="{B194E549-CF30-4080-8365-BE70B51F77BF}" srcId="{3C263C9E-6298-46E2-B254-018414E6B59D}" destId="{CD680C8F-CE80-4E90-8F2E-E48A0D16B19C}" srcOrd="3" destOrd="0" parTransId="{883AE5BB-FC52-4C4D-9145-2FEA64830072}" sibTransId="{0B64CD78-5EB2-4258-8B7A-359B48E888A4}"/>
    <dgm:cxn modelId="{252C894A-DFED-4178-9FFE-8DF193666118}" type="presOf" srcId="{CD680C8F-CE80-4E90-8F2E-E48A0D16B19C}" destId="{CFBF15A8-8893-4109-9051-FF2695EAA9B0}" srcOrd="0" destOrd="0" presId="urn:microsoft.com/office/officeart/2005/8/layout/vList2"/>
    <dgm:cxn modelId="{CA4FEBBC-9552-4867-827D-2EABC987EC01}" type="presOf" srcId="{833181C7-F946-4EF1-B968-F07532E495E7}" destId="{74686774-D269-4930-88DE-6446052BE835}" srcOrd="0" destOrd="0" presId="urn:microsoft.com/office/officeart/2005/8/layout/vList2"/>
    <dgm:cxn modelId="{AC19B5F5-98A2-45BC-B693-9E87F26A8F6B}" srcId="{3C263C9E-6298-46E2-B254-018414E6B59D}" destId="{833181C7-F946-4EF1-B968-F07532E495E7}" srcOrd="4" destOrd="0" parTransId="{2DAAF0FD-8B10-4DB5-8B6A-20024952EA01}" sibTransId="{72BEDABF-26B9-4E1F-BCE0-BAA1E16F5D36}"/>
    <dgm:cxn modelId="{F97B1DA2-725F-47FD-BF5F-69AA0BABBABE}" type="presParOf" srcId="{78F0B23B-84A9-4432-9A75-7182EE9B9E08}" destId="{5BC7132C-0C38-4A49-8598-5FD466021F55}" srcOrd="0" destOrd="0" presId="urn:microsoft.com/office/officeart/2005/8/layout/vList2"/>
    <dgm:cxn modelId="{A28EB042-4684-40A9-A8CA-74C0EE56BF21}" type="presParOf" srcId="{78F0B23B-84A9-4432-9A75-7182EE9B9E08}" destId="{D1DA52A5-C300-4592-997E-4708C22506FE}" srcOrd="1" destOrd="0" presId="urn:microsoft.com/office/officeart/2005/8/layout/vList2"/>
    <dgm:cxn modelId="{1BB132CE-1361-436F-BF34-86A85B61C730}" type="presParOf" srcId="{78F0B23B-84A9-4432-9A75-7182EE9B9E08}" destId="{E253FCC7-7E10-4E5D-826C-AC704AB40CF7}" srcOrd="2" destOrd="0" presId="urn:microsoft.com/office/officeart/2005/8/layout/vList2"/>
    <dgm:cxn modelId="{FD84C87E-1A40-45AD-8F87-D4E054A90757}" type="presParOf" srcId="{78F0B23B-84A9-4432-9A75-7182EE9B9E08}" destId="{E110FC13-90E3-4DF8-BF7D-7A62236F1B4D}" srcOrd="3" destOrd="0" presId="urn:microsoft.com/office/officeart/2005/8/layout/vList2"/>
    <dgm:cxn modelId="{98AA7043-E960-4F8E-89E5-909AD4746011}" type="presParOf" srcId="{78F0B23B-84A9-4432-9A75-7182EE9B9E08}" destId="{688548DD-5CC2-4FBB-AB73-5286B1E1B609}" srcOrd="4" destOrd="0" presId="urn:microsoft.com/office/officeart/2005/8/layout/vList2"/>
    <dgm:cxn modelId="{B5FE69E6-A720-41AE-AD8C-D6A085986C5E}" type="presParOf" srcId="{78F0B23B-84A9-4432-9A75-7182EE9B9E08}" destId="{49E6DE03-320B-4D33-8628-0F42435D4B94}" srcOrd="5" destOrd="0" presId="urn:microsoft.com/office/officeart/2005/8/layout/vList2"/>
    <dgm:cxn modelId="{7209A515-D530-4D03-AA5D-74DD09A36C89}" type="presParOf" srcId="{78F0B23B-84A9-4432-9A75-7182EE9B9E08}" destId="{CFBF15A8-8893-4109-9051-FF2695EAA9B0}" srcOrd="6" destOrd="0" presId="urn:microsoft.com/office/officeart/2005/8/layout/vList2"/>
    <dgm:cxn modelId="{EF52E77F-6462-40EA-9BAD-056C4757E3EB}" type="presParOf" srcId="{78F0B23B-84A9-4432-9A75-7182EE9B9E08}" destId="{6858E8BA-E5B9-4794-8C33-BC7AE3D40382}" srcOrd="7" destOrd="0" presId="urn:microsoft.com/office/officeart/2005/8/layout/vList2"/>
    <dgm:cxn modelId="{8FEA417C-1DAE-4BCE-B2CA-55B9200FCFC5}" type="presParOf" srcId="{78F0B23B-84A9-4432-9A75-7182EE9B9E08}" destId="{74686774-D269-4930-88DE-6446052BE83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C53B5D-1A6B-4B14-A43F-18037506A5AD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21829D10-D40B-400F-9238-71B851644186}">
      <dgm:prSet custT="1"/>
      <dgm:spPr/>
      <dgm:t>
        <a:bodyPr/>
        <a:lstStyle/>
        <a:p>
          <a:pPr rtl="0"/>
          <a:r>
            <a:rPr lang="pl-PL" sz="2800" dirty="0" smtClean="0"/>
            <a:t>Wyraz pochodny, który miniaturyzuje cechę, osobę, rzecz, zjawisko, oznaczane przez wyraz podstawowy.</a:t>
          </a:r>
          <a:endParaRPr lang="pl-PL" sz="2800" dirty="0"/>
        </a:p>
      </dgm:t>
    </dgm:pt>
    <dgm:pt modelId="{FF814E8F-D3A7-4CFC-9575-A0FA32E478B4}" type="parTrans" cxnId="{D440DEE8-96E7-4B0B-A2F2-7E396A40A6EE}">
      <dgm:prSet/>
      <dgm:spPr/>
      <dgm:t>
        <a:bodyPr/>
        <a:lstStyle/>
        <a:p>
          <a:endParaRPr lang="pl-PL"/>
        </a:p>
      </dgm:t>
    </dgm:pt>
    <dgm:pt modelId="{AFDFC153-F2D4-4157-92A4-A1C4F0A44230}" type="sibTrans" cxnId="{D440DEE8-96E7-4B0B-A2F2-7E396A40A6EE}">
      <dgm:prSet/>
      <dgm:spPr/>
      <dgm:t>
        <a:bodyPr/>
        <a:lstStyle/>
        <a:p>
          <a:endParaRPr lang="pl-PL"/>
        </a:p>
      </dgm:t>
    </dgm:pt>
    <dgm:pt modelId="{BD1B89E2-E388-4FF9-9E87-24D14530D401}">
      <dgm:prSet custT="1"/>
      <dgm:spPr/>
      <dgm:t>
        <a:bodyPr/>
        <a:lstStyle/>
        <a:p>
          <a:pPr rtl="0"/>
          <a:r>
            <a:rPr lang="pl-PL" sz="2800" dirty="0" smtClean="0"/>
            <a:t>Zazwyczaj służy do pieszczotliwego, czułego określenia opisywanej osoby, rzeczy, zjawiska. Zdradza tym samym nastawienie autora tekstu do opisywanego elementu rzeczywistości.</a:t>
          </a:r>
          <a:endParaRPr lang="pl-PL" sz="2800" dirty="0"/>
        </a:p>
      </dgm:t>
    </dgm:pt>
    <dgm:pt modelId="{E5209BF4-51F2-414C-AD66-ABA4F9F7C9AD}" type="parTrans" cxnId="{23E375B2-C293-4AD9-A179-9BFCFA503A24}">
      <dgm:prSet/>
      <dgm:spPr/>
      <dgm:t>
        <a:bodyPr/>
        <a:lstStyle/>
        <a:p>
          <a:endParaRPr lang="pl-PL"/>
        </a:p>
      </dgm:t>
    </dgm:pt>
    <dgm:pt modelId="{19EFEF9F-5934-41E1-84DA-74180DE07D4C}" type="sibTrans" cxnId="{23E375B2-C293-4AD9-A179-9BFCFA503A24}">
      <dgm:prSet/>
      <dgm:spPr/>
      <dgm:t>
        <a:bodyPr/>
        <a:lstStyle/>
        <a:p>
          <a:endParaRPr lang="pl-PL"/>
        </a:p>
      </dgm:t>
    </dgm:pt>
    <dgm:pt modelId="{3A6C6009-ABEE-47BD-A9DE-427BE3FA730B}">
      <dgm:prSet custT="1"/>
      <dgm:spPr/>
      <dgm:t>
        <a:bodyPr/>
        <a:lstStyle/>
        <a:p>
          <a:pPr rtl="0"/>
          <a:r>
            <a:rPr lang="pl-PL" sz="2400" dirty="0" smtClean="0"/>
            <a:t>Zdrobnienie jest wyrazem nacechowanym emocjonalnie, na ogół pozytywnie. Zdrobnienia stosujemy na ogół, gdy mówimy o dzieciach, osobnikach niedojrzałych, czy osobach i rzeczach bliskich naszemu sercu, np. mamusia, mateńka, synuś, syneczek, córeczka, córcia, </a:t>
          </a:r>
          <a:r>
            <a:rPr lang="pl-PL" sz="2400" dirty="0" err="1" smtClean="0"/>
            <a:t>Idusia</a:t>
          </a:r>
          <a:r>
            <a:rPr lang="pl-PL" sz="2400" dirty="0" smtClean="0"/>
            <a:t>, </a:t>
          </a:r>
          <a:r>
            <a:rPr lang="pl-PL" sz="2400" dirty="0" err="1" smtClean="0"/>
            <a:t>Aneczka</a:t>
          </a:r>
          <a:r>
            <a:rPr lang="pl-PL" sz="2400" dirty="0" smtClean="0"/>
            <a:t>, maleńki, piesek, pieseczek...</a:t>
          </a:r>
          <a:endParaRPr lang="pl-PL" sz="2400" dirty="0"/>
        </a:p>
      </dgm:t>
    </dgm:pt>
    <dgm:pt modelId="{DA6C147F-263E-43B4-B286-72F93E8AD8D1}" type="parTrans" cxnId="{CA8CCD8F-172F-4E23-9675-D28C7EF21950}">
      <dgm:prSet/>
      <dgm:spPr/>
      <dgm:t>
        <a:bodyPr/>
        <a:lstStyle/>
        <a:p>
          <a:endParaRPr lang="pl-PL"/>
        </a:p>
      </dgm:t>
    </dgm:pt>
    <dgm:pt modelId="{E166E60F-C5F2-4711-926E-8D9C45A4DF1A}" type="sibTrans" cxnId="{CA8CCD8F-172F-4E23-9675-D28C7EF21950}">
      <dgm:prSet/>
      <dgm:spPr/>
      <dgm:t>
        <a:bodyPr/>
        <a:lstStyle/>
        <a:p>
          <a:endParaRPr lang="pl-PL"/>
        </a:p>
      </dgm:t>
    </dgm:pt>
    <dgm:pt modelId="{F587D1F5-0B86-4AEF-B2BE-E7735B46D911}" type="pres">
      <dgm:prSet presAssocID="{D0C53B5D-1A6B-4B14-A43F-18037506A5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C323636-E9DB-49D2-A12B-8BD1002EA0CE}" type="pres">
      <dgm:prSet presAssocID="{21829D10-D40B-400F-9238-71B851644186}" presName="linNode" presStyleCnt="0"/>
      <dgm:spPr/>
    </dgm:pt>
    <dgm:pt modelId="{B35F28F7-DB94-42D2-9167-BAD2C58D2C90}" type="pres">
      <dgm:prSet presAssocID="{21829D10-D40B-400F-9238-71B851644186}" presName="parentText" presStyleLbl="node1" presStyleIdx="0" presStyleCnt="3" custScaleX="23148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FC5537-2B01-44B2-994F-0D10387AE3BC}" type="pres">
      <dgm:prSet presAssocID="{AFDFC153-F2D4-4157-92A4-A1C4F0A44230}" presName="sp" presStyleCnt="0"/>
      <dgm:spPr/>
    </dgm:pt>
    <dgm:pt modelId="{F854AD1D-A1A4-4BA8-B301-B6AB1C8DD4C7}" type="pres">
      <dgm:prSet presAssocID="{BD1B89E2-E388-4FF9-9E87-24D14530D401}" presName="linNode" presStyleCnt="0"/>
      <dgm:spPr/>
    </dgm:pt>
    <dgm:pt modelId="{5828668D-8D86-41D5-8389-D502C31DC77B}" type="pres">
      <dgm:prSet presAssocID="{BD1B89E2-E388-4FF9-9E87-24D14530D401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83065E-F220-4DDC-962E-9AE27F5603EC}" type="pres">
      <dgm:prSet presAssocID="{19EFEF9F-5934-41E1-84DA-74180DE07D4C}" presName="sp" presStyleCnt="0"/>
      <dgm:spPr/>
    </dgm:pt>
    <dgm:pt modelId="{10866F7F-E149-4206-B62D-429C2E7D8249}" type="pres">
      <dgm:prSet presAssocID="{3A6C6009-ABEE-47BD-A9DE-427BE3FA730B}" presName="linNode" presStyleCnt="0"/>
      <dgm:spPr/>
    </dgm:pt>
    <dgm:pt modelId="{765049B5-0025-45D1-9485-5639F7FF5F51}" type="pres">
      <dgm:prSet presAssocID="{3A6C6009-ABEE-47BD-A9DE-427BE3FA730B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4DFC4E7-45FB-4BB3-A103-C2286A3F5FAA}" type="presOf" srcId="{21829D10-D40B-400F-9238-71B851644186}" destId="{B35F28F7-DB94-42D2-9167-BAD2C58D2C90}" srcOrd="0" destOrd="0" presId="urn:microsoft.com/office/officeart/2005/8/layout/vList5"/>
    <dgm:cxn modelId="{1E199DBC-5DAB-45EA-9F2D-831360E118E9}" type="presOf" srcId="{D0C53B5D-1A6B-4B14-A43F-18037506A5AD}" destId="{F587D1F5-0B86-4AEF-B2BE-E7735B46D911}" srcOrd="0" destOrd="0" presId="urn:microsoft.com/office/officeart/2005/8/layout/vList5"/>
    <dgm:cxn modelId="{FF76F0B8-9A26-4988-9C04-4CFCF09438E4}" type="presOf" srcId="{BD1B89E2-E388-4FF9-9E87-24D14530D401}" destId="{5828668D-8D86-41D5-8389-D502C31DC77B}" srcOrd="0" destOrd="0" presId="urn:microsoft.com/office/officeart/2005/8/layout/vList5"/>
    <dgm:cxn modelId="{CA8CCD8F-172F-4E23-9675-D28C7EF21950}" srcId="{D0C53B5D-1A6B-4B14-A43F-18037506A5AD}" destId="{3A6C6009-ABEE-47BD-A9DE-427BE3FA730B}" srcOrd="2" destOrd="0" parTransId="{DA6C147F-263E-43B4-B286-72F93E8AD8D1}" sibTransId="{E166E60F-C5F2-4711-926E-8D9C45A4DF1A}"/>
    <dgm:cxn modelId="{1772C71E-60B6-487B-A8D9-E5D291C54CD5}" type="presOf" srcId="{3A6C6009-ABEE-47BD-A9DE-427BE3FA730B}" destId="{765049B5-0025-45D1-9485-5639F7FF5F51}" srcOrd="0" destOrd="0" presId="urn:microsoft.com/office/officeart/2005/8/layout/vList5"/>
    <dgm:cxn modelId="{23E375B2-C293-4AD9-A179-9BFCFA503A24}" srcId="{D0C53B5D-1A6B-4B14-A43F-18037506A5AD}" destId="{BD1B89E2-E388-4FF9-9E87-24D14530D401}" srcOrd="1" destOrd="0" parTransId="{E5209BF4-51F2-414C-AD66-ABA4F9F7C9AD}" sibTransId="{19EFEF9F-5934-41E1-84DA-74180DE07D4C}"/>
    <dgm:cxn modelId="{D440DEE8-96E7-4B0B-A2F2-7E396A40A6EE}" srcId="{D0C53B5D-1A6B-4B14-A43F-18037506A5AD}" destId="{21829D10-D40B-400F-9238-71B851644186}" srcOrd="0" destOrd="0" parTransId="{FF814E8F-D3A7-4CFC-9575-A0FA32E478B4}" sibTransId="{AFDFC153-F2D4-4157-92A4-A1C4F0A44230}"/>
    <dgm:cxn modelId="{2F604406-46CF-4DB5-8AE5-8D02582F9BD1}" type="presParOf" srcId="{F587D1F5-0B86-4AEF-B2BE-E7735B46D911}" destId="{1C323636-E9DB-49D2-A12B-8BD1002EA0CE}" srcOrd="0" destOrd="0" presId="urn:microsoft.com/office/officeart/2005/8/layout/vList5"/>
    <dgm:cxn modelId="{AC790E30-C962-4F7C-BFDE-66BBD532811F}" type="presParOf" srcId="{1C323636-E9DB-49D2-A12B-8BD1002EA0CE}" destId="{B35F28F7-DB94-42D2-9167-BAD2C58D2C90}" srcOrd="0" destOrd="0" presId="urn:microsoft.com/office/officeart/2005/8/layout/vList5"/>
    <dgm:cxn modelId="{A0FC9E75-0674-4D9F-AE00-53B28F79F035}" type="presParOf" srcId="{F587D1F5-0B86-4AEF-B2BE-E7735B46D911}" destId="{F1FC5537-2B01-44B2-994F-0D10387AE3BC}" srcOrd="1" destOrd="0" presId="urn:microsoft.com/office/officeart/2005/8/layout/vList5"/>
    <dgm:cxn modelId="{4FDDBFF0-FFA2-46F3-81E9-A056B91CF325}" type="presParOf" srcId="{F587D1F5-0B86-4AEF-B2BE-E7735B46D911}" destId="{F854AD1D-A1A4-4BA8-B301-B6AB1C8DD4C7}" srcOrd="2" destOrd="0" presId="urn:microsoft.com/office/officeart/2005/8/layout/vList5"/>
    <dgm:cxn modelId="{DB75350F-08D1-4C12-88F7-4DA84E87D03D}" type="presParOf" srcId="{F854AD1D-A1A4-4BA8-B301-B6AB1C8DD4C7}" destId="{5828668D-8D86-41D5-8389-D502C31DC77B}" srcOrd="0" destOrd="0" presId="urn:microsoft.com/office/officeart/2005/8/layout/vList5"/>
    <dgm:cxn modelId="{507FDFF6-3EAB-4092-BF85-1384798ACC95}" type="presParOf" srcId="{F587D1F5-0B86-4AEF-B2BE-E7735B46D911}" destId="{D183065E-F220-4DDC-962E-9AE27F5603EC}" srcOrd="3" destOrd="0" presId="urn:microsoft.com/office/officeart/2005/8/layout/vList5"/>
    <dgm:cxn modelId="{545C4DF6-E60C-4DF5-B10C-9FFCC5747FCE}" type="presParOf" srcId="{F587D1F5-0B86-4AEF-B2BE-E7735B46D911}" destId="{10866F7F-E149-4206-B62D-429C2E7D8249}" srcOrd="4" destOrd="0" presId="urn:microsoft.com/office/officeart/2005/8/layout/vList5"/>
    <dgm:cxn modelId="{0BA3A395-8A6B-43DF-8867-C53A2CE488BF}" type="presParOf" srcId="{10866F7F-E149-4206-B62D-429C2E7D8249}" destId="{765049B5-0025-45D1-9485-5639F7FF5F5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6DDBA7-ABF0-4DA9-A859-A87C956D55F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4B975C19-9FAC-4674-96D9-6749D8B7ED1D}">
      <dgm:prSet/>
      <dgm:spPr/>
      <dgm:t>
        <a:bodyPr/>
        <a:lstStyle/>
        <a:p>
          <a:pPr rtl="0"/>
          <a:r>
            <a:rPr lang="pl-PL" dirty="0" smtClean="0"/>
            <a:t>Niekiedy jednak zdrobnienia mają zabarwienie negatywne – ironiczne lub pełne dezaprobaty, np. w związku frazeologicznym </a:t>
          </a:r>
          <a:r>
            <a:rPr lang="pl-PL" i="1" dirty="0" smtClean="0"/>
            <a:t>francuski piesek</a:t>
          </a:r>
          <a:r>
            <a:rPr lang="pl-PL" dirty="0" smtClean="0"/>
            <a:t>. Także gdy o człowieku powiemy </a:t>
          </a:r>
          <a:r>
            <a:rPr lang="pl-PL" i="1" dirty="0" smtClean="0"/>
            <a:t>laleczka</a:t>
          </a:r>
          <a:r>
            <a:rPr lang="pl-PL" dirty="0" smtClean="0"/>
            <a:t> albo</a:t>
          </a:r>
          <a:br>
            <a:rPr lang="pl-PL" dirty="0" smtClean="0"/>
          </a:br>
          <a:r>
            <a:rPr lang="pl-PL" dirty="0" smtClean="0"/>
            <a:t>w sytuacji oficjalnej użyjemy zdrobniałej formy imienia (Kazio, głupi Jasio) – może to ośmieszyć osobę lub rzecz, o której mówimy.</a:t>
          </a:r>
          <a:endParaRPr lang="pl-PL" dirty="0"/>
        </a:p>
      </dgm:t>
    </dgm:pt>
    <dgm:pt modelId="{E03571D7-2517-49EA-BAB9-F884A284A788}" type="parTrans" cxnId="{70F09537-3EB3-40C2-BF24-DF49A71699FD}">
      <dgm:prSet/>
      <dgm:spPr/>
      <dgm:t>
        <a:bodyPr/>
        <a:lstStyle/>
        <a:p>
          <a:endParaRPr lang="pl-PL"/>
        </a:p>
      </dgm:t>
    </dgm:pt>
    <dgm:pt modelId="{72DC97D9-A7BF-452C-AF60-C8CA21AA5D2F}" type="sibTrans" cxnId="{70F09537-3EB3-40C2-BF24-DF49A71699FD}">
      <dgm:prSet/>
      <dgm:spPr/>
      <dgm:t>
        <a:bodyPr/>
        <a:lstStyle/>
        <a:p>
          <a:endParaRPr lang="pl-PL"/>
        </a:p>
      </dgm:t>
    </dgm:pt>
    <dgm:pt modelId="{020BAC72-02E6-4D4A-878A-249A96ACD43E}">
      <dgm:prSet/>
      <dgm:spPr/>
      <dgm:t>
        <a:bodyPr/>
        <a:lstStyle/>
        <a:p>
          <a:pPr rtl="0"/>
          <a:r>
            <a:rPr lang="pl-PL" dirty="0" smtClean="0"/>
            <a:t>Niekiedy używanie zdrobnień jest złym nawykiem językowym – językoznawcy biją na alarm, gdy np. w sytuacjach urzędowych czy wystąpieniach oficjalnych ktoś używa słowa </a:t>
          </a:r>
          <a:r>
            <a:rPr lang="pl-PL" i="1" u="none" dirty="0" smtClean="0"/>
            <a:t>pieniążki</a:t>
          </a:r>
          <a:r>
            <a:rPr lang="pl-PL" dirty="0" smtClean="0"/>
            <a:t>.</a:t>
          </a:r>
          <a:endParaRPr lang="pl-PL" dirty="0"/>
        </a:p>
      </dgm:t>
    </dgm:pt>
    <dgm:pt modelId="{13A5103F-AB26-4E6B-959C-5C40677A1723}" type="parTrans" cxnId="{2B96F599-563F-42D3-8661-DC4AF63F2448}">
      <dgm:prSet/>
      <dgm:spPr/>
      <dgm:t>
        <a:bodyPr/>
        <a:lstStyle/>
        <a:p>
          <a:endParaRPr lang="pl-PL"/>
        </a:p>
      </dgm:t>
    </dgm:pt>
    <dgm:pt modelId="{0697981C-A4DB-4072-9ECF-587BAED51F0E}" type="sibTrans" cxnId="{2B96F599-563F-42D3-8661-DC4AF63F2448}">
      <dgm:prSet/>
      <dgm:spPr/>
      <dgm:t>
        <a:bodyPr/>
        <a:lstStyle/>
        <a:p>
          <a:endParaRPr lang="pl-PL"/>
        </a:p>
      </dgm:t>
    </dgm:pt>
    <dgm:pt modelId="{60D64F39-AC82-4EEA-A605-B4B4FF82E586}" type="pres">
      <dgm:prSet presAssocID="{656DDBA7-ABF0-4DA9-A859-A87C956D55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DCB6E8F-D1E0-46BC-AB35-561D896DA962}" type="pres">
      <dgm:prSet presAssocID="{4B975C19-9FAC-4674-96D9-6749D8B7ED1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B9F3FB8-6E90-4F95-95DC-11B138C1C37C}" type="pres">
      <dgm:prSet presAssocID="{72DC97D9-A7BF-452C-AF60-C8CA21AA5D2F}" presName="spacer" presStyleCnt="0"/>
      <dgm:spPr/>
    </dgm:pt>
    <dgm:pt modelId="{BBB72B0C-6263-4ECD-AB3A-FA6F8B3C0470}" type="pres">
      <dgm:prSet presAssocID="{020BAC72-02E6-4D4A-878A-249A96ACD43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70DB19A-2545-4FB8-B03A-645A6F07130F}" type="presOf" srcId="{656DDBA7-ABF0-4DA9-A859-A87C956D55F8}" destId="{60D64F39-AC82-4EEA-A605-B4B4FF82E586}" srcOrd="0" destOrd="0" presId="urn:microsoft.com/office/officeart/2005/8/layout/vList2"/>
    <dgm:cxn modelId="{056EC097-AEB7-4AC9-8C43-9DF683DFFBEB}" type="presOf" srcId="{020BAC72-02E6-4D4A-878A-249A96ACD43E}" destId="{BBB72B0C-6263-4ECD-AB3A-FA6F8B3C0470}" srcOrd="0" destOrd="0" presId="urn:microsoft.com/office/officeart/2005/8/layout/vList2"/>
    <dgm:cxn modelId="{70F09537-3EB3-40C2-BF24-DF49A71699FD}" srcId="{656DDBA7-ABF0-4DA9-A859-A87C956D55F8}" destId="{4B975C19-9FAC-4674-96D9-6749D8B7ED1D}" srcOrd="0" destOrd="0" parTransId="{E03571D7-2517-49EA-BAB9-F884A284A788}" sibTransId="{72DC97D9-A7BF-452C-AF60-C8CA21AA5D2F}"/>
    <dgm:cxn modelId="{6E38FE28-AA3E-4ABE-92CE-8A35AC88B73C}" type="presOf" srcId="{4B975C19-9FAC-4674-96D9-6749D8B7ED1D}" destId="{8DCB6E8F-D1E0-46BC-AB35-561D896DA962}" srcOrd="0" destOrd="0" presId="urn:microsoft.com/office/officeart/2005/8/layout/vList2"/>
    <dgm:cxn modelId="{2B96F599-563F-42D3-8661-DC4AF63F2448}" srcId="{656DDBA7-ABF0-4DA9-A859-A87C956D55F8}" destId="{020BAC72-02E6-4D4A-878A-249A96ACD43E}" srcOrd="1" destOrd="0" parTransId="{13A5103F-AB26-4E6B-959C-5C40677A1723}" sibTransId="{0697981C-A4DB-4072-9ECF-587BAED51F0E}"/>
    <dgm:cxn modelId="{EA8DA588-9EA8-4672-A9DF-AE7E2DA22A5D}" type="presParOf" srcId="{60D64F39-AC82-4EEA-A605-B4B4FF82E586}" destId="{8DCB6E8F-D1E0-46BC-AB35-561D896DA962}" srcOrd="0" destOrd="0" presId="urn:microsoft.com/office/officeart/2005/8/layout/vList2"/>
    <dgm:cxn modelId="{75AA3162-F859-4898-830A-F15028D9F05C}" type="presParOf" srcId="{60D64F39-AC82-4EEA-A605-B4B4FF82E586}" destId="{1B9F3FB8-6E90-4F95-95DC-11B138C1C37C}" srcOrd="1" destOrd="0" presId="urn:microsoft.com/office/officeart/2005/8/layout/vList2"/>
    <dgm:cxn modelId="{5D2BBC52-AAB3-4E39-879A-8729E2357B43}" type="presParOf" srcId="{60D64F39-AC82-4EEA-A605-B4B4FF82E586}" destId="{BBB72B0C-6263-4ECD-AB3A-FA6F8B3C047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44AAB-92E6-4094-A184-FAC91A78FC7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pl-PL"/>
        </a:p>
      </dgm:t>
    </dgm:pt>
    <dgm:pt modelId="{D4295EA0-4C58-4B2E-9EFA-6A5CB289E526}">
      <dgm:prSet/>
      <dgm:spPr/>
      <dgm:t>
        <a:bodyPr/>
        <a:lstStyle/>
        <a:p>
          <a:pPr rtl="0"/>
          <a:r>
            <a:rPr lang="pl-PL" smtClean="0"/>
            <a:t>Wyraz pochodny, który wyolbrzymia jakieś cechy wyrazu podstawowego. </a:t>
          </a:r>
          <a:endParaRPr lang="pl-PL"/>
        </a:p>
      </dgm:t>
    </dgm:pt>
    <dgm:pt modelId="{9D610882-5227-4EF8-A9ED-CC9FF3F904E3}" type="parTrans" cxnId="{9AFA3B17-EC7D-42D7-990E-923DBB479256}">
      <dgm:prSet/>
      <dgm:spPr/>
      <dgm:t>
        <a:bodyPr/>
        <a:lstStyle/>
        <a:p>
          <a:endParaRPr lang="pl-PL"/>
        </a:p>
      </dgm:t>
    </dgm:pt>
    <dgm:pt modelId="{EBE1BC04-B286-4A81-8B7C-D7FF43CA776D}" type="sibTrans" cxnId="{9AFA3B17-EC7D-42D7-990E-923DBB479256}">
      <dgm:prSet/>
      <dgm:spPr/>
      <dgm:t>
        <a:bodyPr/>
        <a:lstStyle/>
        <a:p>
          <a:endParaRPr lang="pl-PL"/>
        </a:p>
      </dgm:t>
    </dgm:pt>
    <dgm:pt modelId="{BD8BFE39-32D0-46E9-B860-BBF3DECDE85D}">
      <dgm:prSet/>
      <dgm:spPr/>
      <dgm:t>
        <a:bodyPr/>
        <a:lstStyle/>
        <a:p>
          <a:pPr rtl="0"/>
          <a:r>
            <a:rPr lang="pl-PL" smtClean="0"/>
            <a:t>Zgrubienie to słowo nacechowane emocjonalnie, na ogół negatywnie. Zdarza się jednak, że w określonym kontekście zyskuje wymiar pieszczotliwy lub żartobliwy.</a:t>
          </a:r>
          <a:endParaRPr lang="pl-PL"/>
        </a:p>
      </dgm:t>
    </dgm:pt>
    <dgm:pt modelId="{A0399322-1DD5-4FAA-BAFC-FD1E2860C952}" type="parTrans" cxnId="{7A855001-C139-48A9-8A9E-1C605623E184}">
      <dgm:prSet/>
      <dgm:spPr/>
      <dgm:t>
        <a:bodyPr/>
        <a:lstStyle/>
        <a:p>
          <a:endParaRPr lang="pl-PL"/>
        </a:p>
      </dgm:t>
    </dgm:pt>
    <dgm:pt modelId="{25CB8B4C-A9D4-4FF9-8542-7227942801DE}" type="sibTrans" cxnId="{7A855001-C139-48A9-8A9E-1C605623E184}">
      <dgm:prSet/>
      <dgm:spPr/>
      <dgm:t>
        <a:bodyPr/>
        <a:lstStyle/>
        <a:p>
          <a:endParaRPr lang="pl-PL"/>
        </a:p>
      </dgm:t>
    </dgm:pt>
    <dgm:pt modelId="{E685A1B3-DD9A-470D-A730-2C6390E18FBF}" type="pres">
      <dgm:prSet presAssocID="{42044AAB-92E6-4094-A184-FAC91A78FC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9C5FA37-FFDC-465E-89FE-75148646CEA8}" type="pres">
      <dgm:prSet presAssocID="{D4295EA0-4C58-4B2E-9EFA-6A5CB289E52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6D7E52-5EB7-4D8F-B53F-073B8E69FFE5}" type="pres">
      <dgm:prSet presAssocID="{EBE1BC04-B286-4A81-8B7C-D7FF43CA776D}" presName="spacer" presStyleCnt="0"/>
      <dgm:spPr/>
    </dgm:pt>
    <dgm:pt modelId="{79313988-820A-4793-89CC-A1376F95DFD2}" type="pres">
      <dgm:prSet presAssocID="{BD8BFE39-32D0-46E9-B860-BBF3DECDE8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855001-C139-48A9-8A9E-1C605623E184}" srcId="{42044AAB-92E6-4094-A184-FAC91A78FC7F}" destId="{BD8BFE39-32D0-46E9-B860-BBF3DECDE85D}" srcOrd="1" destOrd="0" parTransId="{A0399322-1DD5-4FAA-BAFC-FD1E2860C952}" sibTransId="{25CB8B4C-A9D4-4FF9-8542-7227942801DE}"/>
    <dgm:cxn modelId="{39754BED-C14D-4D7A-83A9-81637E1E1908}" type="presOf" srcId="{42044AAB-92E6-4094-A184-FAC91A78FC7F}" destId="{E685A1B3-DD9A-470D-A730-2C6390E18FBF}" srcOrd="0" destOrd="0" presId="urn:microsoft.com/office/officeart/2005/8/layout/vList2"/>
    <dgm:cxn modelId="{9AFA3B17-EC7D-42D7-990E-923DBB479256}" srcId="{42044AAB-92E6-4094-A184-FAC91A78FC7F}" destId="{D4295EA0-4C58-4B2E-9EFA-6A5CB289E526}" srcOrd="0" destOrd="0" parTransId="{9D610882-5227-4EF8-A9ED-CC9FF3F904E3}" sibTransId="{EBE1BC04-B286-4A81-8B7C-D7FF43CA776D}"/>
    <dgm:cxn modelId="{7DC2729C-BCC6-4570-B5EE-628B7FE43E25}" type="presOf" srcId="{D4295EA0-4C58-4B2E-9EFA-6A5CB289E526}" destId="{19C5FA37-FFDC-465E-89FE-75148646CEA8}" srcOrd="0" destOrd="0" presId="urn:microsoft.com/office/officeart/2005/8/layout/vList2"/>
    <dgm:cxn modelId="{6EEBE945-6775-482A-B01B-9FD5C6FFFE52}" type="presOf" srcId="{BD8BFE39-32D0-46E9-B860-BBF3DECDE85D}" destId="{79313988-820A-4793-89CC-A1376F95DFD2}" srcOrd="0" destOrd="0" presId="urn:microsoft.com/office/officeart/2005/8/layout/vList2"/>
    <dgm:cxn modelId="{DEFD75C2-F7E6-4301-ACFB-CC295D4D5D45}" type="presParOf" srcId="{E685A1B3-DD9A-470D-A730-2C6390E18FBF}" destId="{19C5FA37-FFDC-465E-89FE-75148646CEA8}" srcOrd="0" destOrd="0" presId="urn:microsoft.com/office/officeart/2005/8/layout/vList2"/>
    <dgm:cxn modelId="{84A1225D-1B29-4CE0-8B78-4E570B266E8C}" type="presParOf" srcId="{E685A1B3-DD9A-470D-A730-2C6390E18FBF}" destId="{5C6D7E52-5EB7-4D8F-B53F-073B8E69FFE5}" srcOrd="1" destOrd="0" presId="urn:microsoft.com/office/officeart/2005/8/layout/vList2"/>
    <dgm:cxn modelId="{B3AA99B9-9D71-43B1-8CAE-5299A5496639}" type="presParOf" srcId="{E685A1B3-DD9A-470D-A730-2C6390E18FBF}" destId="{79313988-820A-4793-89CC-A1376F95DFD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770776-771C-48CC-A104-83971A497BDB}">
      <dsp:nvSpPr>
        <dsp:cNvPr id="0" name=""/>
        <dsp:cNvSpPr/>
      </dsp:nvSpPr>
      <dsp:spPr>
        <a:xfrm>
          <a:off x="0" y="48077"/>
          <a:ext cx="109728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5">
                  <a:lumMod val="10000"/>
                </a:schemeClr>
              </a:solidFill>
            </a:rPr>
            <a:t>Fonetyczne</a:t>
          </a:r>
          <a:r>
            <a:rPr lang="pl-PL" sz="1400" b="1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 czyli takie, których brzmienie nieco się zmieniło, np. </a:t>
          </a:r>
          <a:r>
            <a:rPr lang="pl-PL" sz="1400" u="sng" kern="1200" dirty="0" err="1" smtClean="0">
              <a:solidFill>
                <a:schemeClr val="accent6">
                  <a:lumMod val="75000"/>
                </a:schemeClr>
              </a:solidFill>
            </a:rPr>
            <a:t>sierce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(dziś: serce), </a:t>
          </a:r>
          <a:r>
            <a:rPr lang="pl-PL" sz="1400" u="sng" kern="1200" dirty="0" err="1" smtClean="0">
              <a:solidFill>
                <a:schemeClr val="accent6">
                  <a:lumMod val="75000"/>
                </a:schemeClr>
              </a:solidFill>
            </a:rPr>
            <a:t>sławiena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(dziś: sławiona). 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48077"/>
        <a:ext cx="10972800" cy="737099"/>
      </dsp:txXfrm>
    </dsp:sp>
    <dsp:sp modelId="{B5850FB0-5221-48B9-B93A-03EE2AFE2D36}">
      <dsp:nvSpPr>
        <dsp:cNvPr id="0" name=""/>
        <dsp:cNvSpPr/>
      </dsp:nvSpPr>
      <dsp:spPr>
        <a:xfrm>
          <a:off x="0" y="761995"/>
          <a:ext cx="10972800" cy="723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Leksykalne </a:t>
          </a:r>
          <a:r>
            <a:rPr lang="pl-PL" sz="1400" kern="1200" dirty="0" smtClean="0">
              <a:solidFill>
                <a:schemeClr val="accent6">
                  <a:lumMod val="50000"/>
                </a:schemeClr>
              </a:solidFill>
            </a:rPr>
            <a:t>–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takie, które zniknęły, nie ma już w ogóle takich wyrazów (</a:t>
          </a:r>
          <a:r>
            <a:rPr lang="pl-PL" sz="1400" kern="1200" dirty="0" err="1" smtClean="0">
              <a:solidFill>
                <a:schemeClr val="accent6">
                  <a:lumMod val="75000"/>
                </a:schemeClr>
              </a:solidFill>
            </a:rPr>
            <a:t>np..</a:t>
          </a:r>
          <a:r>
            <a:rPr lang="pl-PL" sz="1400" u="sng" kern="1200" dirty="0" err="1" smtClean="0">
              <a:solidFill>
                <a:schemeClr val="accent6">
                  <a:lumMod val="75000"/>
                </a:schemeClr>
              </a:solidFill>
            </a:rPr>
            <a:t>Bogurodzica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czy </a:t>
          </a:r>
          <a:r>
            <a:rPr lang="pl-PL" sz="1400" u="sng" kern="1200" dirty="0" smtClean="0">
              <a:solidFill>
                <a:schemeClr val="accent6">
                  <a:lumMod val="75000"/>
                </a:schemeClr>
              </a:solidFill>
            </a:rPr>
            <a:t>Bogarodzica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).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761995"/>
        <a:ext cx="10972800" cy="723905"/>
      </dsp:txXfrm>
    </dsp:sp>
    <dsp:sp modelId="{9A91F6CC-1AA5-481C-A8FA-D554EFC3F873}">
      <dsp:nvSpPr>
        <dsp:cNvPr id="0" name=""/>
        <dsp:cNvSpPr/>
      </dsp:nvSpPr>
      <dsp:spPr>
        <a:xfrm>
          <a:off x="0" y="1589723"/>
          <a:ext cx="10972800" cy="9447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Semantyczne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wyraz istnieje, ale co innego znaczy, np. słowo </a:t>
          </a:r>
          <a:r>
            <a:rPr lang="pl-PL" sz="1400" u="sng" kern="1200" dirty="0" smtClean="0">
              <a:solidFill>
                <a:schemeClr val="accent6">
                  <a:lumMod val="75000"/>
                </a:schemeClr>
              </a:solidFill>
            </a:rPr>
            <a:t>maciora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oznacza dziś samicę świni, a nie – jak w </a:t>
          </a:r>
          <a:r>
            <a:rPr lang="pl-PL" sz="1400" i="1" kern="1200" dirty="0" smtClean="0">
              <a:solidFill>
                <a:schemeClr val="accent6">
                  <a:lumMod val="75000"/>
                </a:schemeClr>
              </a:solidFill>
            </a:rPr>
            <a:t>Lamencie świętokrzyskim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– każdą matkę; </a:t>
          </a:r>
          <a:r>
            <a:rPr lang="pl-PL" sz="1400" u="sng" kern="1200" dirty="0" smtClean="0">
              <a:solidFill>
                <a:schemeClr val="accent6">
                  <a:lumMod val="75000"/>
                </a:schemeClr>
              </a:solidFill>
            </a:rPr>
            <a:t>bielizna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nie oznacza koniecznie czegoś koloru białego, mówimy np. o czarnej bieliźnie, </a:t>
          </a:r>
          <a:r>
            <a:rPr lang="pl-PL" sz="1400" u="sng" kern="1200" dirty="0" smtClean="0">
              <a:solidFill>
                <a:schemeClr val="accent6">
                  <a:lumMod val="75000"/>
                </a:schemeClr>
              </a:solidFill>
            </a:rPr>
            <a:t>dziewica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/>
          </a:r>
          <a:b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</a:b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z ballady Mickiewicza oznacza po prostu… dziewczynę.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1589723"/>
        <a:ext cx="10972800" cy="944748"/>
      </dsp:txXfrm>
    </dsp:sp>
    <dsp:sp modelId="{138CC767-175A-4519-83B4-8B2A4DCA06A6}">
      <dsp:nvSpPr>
        <dsp:cNvPr id="0" name=""/>
        <dsp:cNvSpPr/>
      </dsp:nvSpPr>
      <dsp:spPr>
        <a:xfrm>
          <a:off x="0" y="2574791"/>
          <a:ext cx="10972800" cy="823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Frazeologiczne</a:t>
          </a:r>
          <a:r>
            <a:rPr lang="pl-PL" sz="1400" kern="1200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 spora ich część wyszła z użycia, lecz niektóre z nich nadal istnieją w języku np. „zdobyć ostrogi”. Często  nieznane jest ich pochodzenie, które ze względu na upływ czasu uległo zatarciu np. „mieć co po </a:t>
          </a:r>
          <a:r>
            <a:rPr lang="pl-PL" sz="1400" kern="1200" dirty="0" err="1" smtClean="0">
              <a:solidFill>
                <a:schemeClr val="accent6">
                  <a:lumMod val="75000"/>
                </a:schemeClr>
              </a:solidFill>
            </a:rPr>
            <a:t>plecu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” nie znaczy dziś, jak kiedyś: „mieć rzecz właściwą”.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2574791"/>
        <a:ext cx="10972800" cy="823370"/>
      </dsp:txXfrm>
    </dsp:sp>
    <dsp:sp modelId="{F8ED4F3F-1B09-4C51-B184-D19ABD9F88BE}">
      <dsp:nvSpPr>
        <dsp:cNvPr id="0" name=""/>
        <dsp:cNvSpPr/>
      </dsp:nvSpPr>
      <dsp:spPr>
        <a:xfrm>
          <a:off x="0" y="3438481"/>
          <a:ext cx="109728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Składniowe</a:t>
          </a:r>
          <a:r>
            <a:rPr lang="pl-PL" sz="1400" kern="1200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dawniej konstrukcja składniowa jak np. w </a:t>
          </a:r>
          <a:r>
            <a:rPr lang="pl-PL" sz="1400" i="1" kern="1200" dirty="0" smtClean="0">
              <a:solidFill>
                <a:schemeClr val="accent6">
                  <a:lumMod val="75000"/>
                </a:schemeClr>
              </a:solidFill>
            </a:rPr>
            <a:t>Bogurodzicy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„Bogiem </a:t>
          </a:r>
          <a:r>
            <a:rPr lang="pl-PL" sz="1400" kern="1200" dirty="0" err="1" smtClean="0">
              <a:solidFill>
                <a:schemeClr val="accent6">
                  <a:lumMod val="75000"/>
                </a:schemeClr>
              </a:solidFill>
            </a:rPr>
            <a:t>sławiena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Maryja” – dzisiaj brzmiałaby „przez Boga”.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Także wzorowane na łacinie umieszczanie orzeczenia na końcu zdania np. „Pasterz owce do wsi przepędził.”</a:t>
          </a:r>
        </a:p>
      </dsp:txBody>
      <dsp:txXfrm>
        <a:off x="0" y="3438481"/>
        <a:ext cx="10972800" cy="737099"/>
      </dsp:txXfrm>
    </dsp:sp>
    <dsp:sp modelId="{E5B45DB0-E839-402C-A31F-B19E86E23C09}">
      <dsp:nvSpPr>
        <dsp:cNvPr id="0" name=""/>
        <dsp:cNvSpPr/>
      </dsp:nvSpPr>
      <dsp:spPr>
        <a:xfrm>
          <a:off x="0" y="4215901"/>
          <a:ext cx="109728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Fleksyjne</a:t>
          </a:r>
          <a:r>
            <a:rPr lang="pl-PL" sz="1400" kern="1200" dirty="0" smtClean="0">
              <a:solidFill>
                <a:schemeClr val="accent3">
                  <a:lumMod val="10000"/>
                </a:schemeClr>
              </a:solidFill>
            </a:rPr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różnica dotyczy odmiany wyrazów (inne końcówki wyrazów) np. „z </a:t>
          </a:r>
          <a:r>
            <a:rPr lang="pl-PL" sz="1400" b="1" u="sng" kern="1200" dirty="0" err="1" smtClean="0">
              <a:solidFill>
                <a:schemeClr val="accent6">
                  <a:lumMod val="75000"/>
                </a:schemeClr>
              </a:solidFill>
            </a:rPr>
            <a:t>piącią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 strzał ognistych” dzisiaj powiedzielibyśmy</a:t>
          </a:r>
          <a:b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</a:b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„z pięcioma strzałami ognistymi”, lub „omyć duszę </a:t>
          </a:r>
          <a:r>
            <a:rPr lang="pl-PL" sz="1400" b="1" u="sng" kern="1200" dirty="0" err="1" smtClean="0">
              <a:solidFill>
                <a:schemeClr val="accent6">
                  <a:lumMod val="75000"/>
                </a:schemeClr>
              </a:solidFill>
            </a:rPr>
            <a:t>swoję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” - dziś powiedzielibyśmy swoją.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4215901"/>
        <a:ext cx="10972800" cy="737099"/>
      </dsp:txXfrm>
    </dsp:sp>
    <dsp:sp modelId="{998D0CC9-96E2-4D2A-83F1-93CFEAE44E9C}">
      <dsp:nvSpPr>
        <dsp:cNvPr id="0" name=""/>
        <dsp:cNvSpPr/>
      </dsp:nvSpPr>
      <dsp:spPr>
        <a:xfrm>
          <a:off x="0" y="4993321"/>
          <a:ext cx="10972800" cy="737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chemeClr val="accent3">
                  <a:lumMod val="10000"/>
                </a:schemeClr>
              </a:solidFill>
            </a:rPr>
            <a:t>Słowotwórcze</a:t>
          </a:r>
          <a:r>
            <a:rPr lang="pl-PL" sz="1400" kern="1200" dirty="0" smtClean="0"/>
            <a:t> </a:t>
          </a:r>
          <a:r>
            <a:rPr lang="pl-PL" sz="1400" kern="1200" dirty="0" smtClean="0">
              <a:solidFill>
                <a:schemeClr val="accent6">
                  <a:lumMod val="75000"/>
                </a:schemeClr>
              </a:solidFill>
            </a:rPr>
            <a:t>– czyli takie, które współcześnie inaczej tworzymy, np. dzieweczka - dziewczynka</a:t>
          </a:r>
          <a:endParaRPr lang="pl-PL" sz="14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4993321"/>
        <a:ext cx="10972800" cy="737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BC7132C-0C38-4A49-8598-5FD466021F55}">
      <dsp:nvSpPr>
        <dsp:cNvPr id="0" name=""/>
        <dsp:cNvSpPr/>
      </dsp:nvSpPr>
      <dsp:spPr>
        <a:xfrm>
          <a:off x="0" y="292098"/>
          <a:ext cx="10972800" cy="109012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słowotwórcze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- tworzone od wyrazów istniejących za pomocą formantów (przedrostków, przyrostków),</a:t>
          </a:r>
          <a:b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np.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dresiarz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- od dres (za pomocą przyrostka -</a:t>
          </a:r>
          <a:r>
            <a:rPr lang="pl-PL" sz="1600" kern="1200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arz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utworzono wyraz oznaczający nazwę osoby chodzącej w dresach</a:t>
          </a:r>
          <a:b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i wzbudzającej swoim grupowym zachowaniem negatywne emocje (stąd pejoratywne znaczenie wyrazu)</a:t>
          </a:r>
          <a:endParaRPr lang="pl-PL" sz="16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>
        <a:off x="0" y="292098"/>
        <a:ext cx="10972800" cy="1090124"/>
      </dsp:txXfrm>
    </dsp:sp>
    <dsp:sp modelId="{E253FCC7-7E10-4E5D-826C-AC704AB40CF7}">
      <dsp:nvSpPr>
        <dsp:cNvPr id="0" name=""/>
        <dsp:cNvSpPr/>
      </dsp:nvSpPr>
      <dsp:spPr>
        <a:xfrm>
          <a:off x="0" y="1377505"/>
          <a:ext cx="10972800" cy="842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znaczeniowe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(neosemantyzmy) - wykorzystywanie istniejących wyrazów w nowych sytuacjach, co prowadzi</a:t>
          </a:r>
          <a:b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</a:b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do powstawania nowych znaczeń, np.: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złoto, srebro, brąz 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- jako nazwy medali olimpijskich</a:t>
          </a:r>
          <a:endParaRPr lang="pl-PL" sz="16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>
        <a:off x="0" y="1377505"/>
        <a:ext cx="10972800" cy="842400"/>
      </dsp:txXfrm>
    </dsp:sp>
    <dsp:sp modelId="{688548DD-5CC2-4FBB-AB73-5286B1E1B609}">
      <dsp:nvSpPr>
        <dsp:cNvPr id="0" name=""/>
        <dsp:cNvSpPr/>
      </dsp:nvSpPr>
      <dsp:spPr>
        <a:xfrm>
          <a:off x="0" y="2316783"/>
          <a:ext cx="10972800" cy="842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frazeologiczne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- nowe połączenia wyrazów, np.: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pójść na kuroniówkę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(pobierać zasiłek dla bezrobotnych),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dusić inflację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(zmniejszać, zwalczać inflację)</a:t>
          </a:r>
          <a:endParaRPr lang="pl-PL" sz="16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>
        <a:off x="0" y="2316783"/>
        <a:ext cx="10972800" cy="842400"/>
      </dsp:txXfrm>
    </dsp:sp>
    <dsp:sp modelId="{CFBF15A8-8893-4109-9051-FF2695EAA9B0}">
      <dsp:nvSpPr>
        <dsp:cNvPr id="0" name=""/>
        <dsp:cNvSpPr/>
      </dsp:nvSpPr>
      <dsp:spPr>
        <a:xfrm>
          <a:off x="0" y="3205263"/>
          <a:ext cx="10972800" cy="8424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zapożyczone</a:t>
          </a: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- wyrazy przeniesione z języków obcych, w dosłownym lub spolszczonym brzmieniu i pisowni, np.: 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hit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peeling, wizażystka</a:t>
          </a:r>
          <a:endParaRPr lang="pl-PL" sz="1600" i="1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>
        <a:off x="0" y="3205263"/>
        <a:ext cx="10972800" cy="842400"/>
      </dsp:txXfrm>
    </dsp:sp>
    <dsp:sp modelId="{74686774-D269-4930-88DE-6446052BE835}">
      <dsp:nvSpPr>
        <dsp:cNvPr id="0" name=""/>
        <dsp:cNvSpPr/>
      </dsp:nvSpPr>
      <dsp:spPr>
        <a:xfrm>
          <a:off x="0" y="4093743"/>
          <a:ext cx="10972800" cy="117675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artystyczne</a:t>
          </a:r>
          <a:r>
            <a:rPr lang="pl-PL" sz="1600" b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- obecne w tekstach literackich dla nazwania elementów wykreowanego świata, wzbogacenia języka, czasem - zabawy poetyckiej, np.: </a:t>
          </a:r>
          <a:r>
            <a:rPr lang="pl-PL" sz="1600" i="1" kern="1200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zjesieniałość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sz="1600" i="1" kern="1200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barwno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, </a:t>
          </a:r>
          <a:r>
            <a:rPr lang="pl-PL" sz="1600" i="1" kern="1200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piórno</a:t>
          </a:r>
          <a:r>
            <a:rPr lang="pl-PL" sz="1600" i="1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w wierszu </a:t>
          </a:r>
          <a:r>
            <a:rPr lang="pl-PL" sz="1600" i="1" kern="1200" dirty="0" err="1" smtClean="0">
              <a:solidFill>
                <a:schemeClr val="tx2">
                  <a:lumMod val="95000"/>
                  <a:lumOff val="5000"/>
                </a:schemeClr>
              </a:solidFill>
            </a:rPr>
            <a:t>Dżananda</a:t>
          </a:r>
          <a:r>
            <a:rPr lang="pl-PL" sz="1600" kern="1200" dirty="0" smtClean="0">
              <a:solidFill>
                <a:schemeClr val="tx2">
                  <a:lumMod val="95000"/>
                  <a:lumOff val="5000"/>
                </a:schemeClr>
              </a:solidFill>
            </a:rPr>
            <a:t> Bolesława Leśmiana</a:t>
          </a:r>
          <a:endParaRPr lang="pl-PL" sz="1600" kern="1200" dirty="0">
            <a:solidFill>
              <a:schemeClr val="tx2">
                <a:lumMod val="95000"/>
                <a:lumOff val="5000"/>
              </a:schemeClr>
            </a:solidFill>
          </a:endParaRPr>
        </a:p>
      </dsp:txBody>
      <dsp:txXfrm>
        <a:off x="0" y="4093743"/>
        <a:ext cx="10972800" cy="11767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5F28F7-DB94-42D2-9167-BAD2C58D2C90}">
      <dsp:nvSpPr>
        <dsp:cNvPr id="0" name=""/>
        <dsp:cNvSpPr/>
      </dsp:nvSpPr>
      <dsp:spPr>
        <a:xfrm>
          <a:off x="5353" y="2383"/>
          <a:ext cx="9143980" cy="1573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Wyraz pochodny, który miniaturyzuje cechę, osobę, rzecz, zjawisko, oznaczane przez wyraz podstawowy.</a:t>
          </a:r>
          <a:endParaRPr lang="pl-PL" sz="2800" kern="1200" dirty="0"/>
        </a:p>
      </dsp:txBody>
      <dsp:txXfrm>
        <a:off x="5353" y="2383"/>
        <a:ext cx="9143980" cy="1573160"/>
      </dsp:txXfrm>
    </dsp:sp>
    <dsp:sp modelId="{5828668D-8D86-41D5-8389-D502C31DC77B}">
      <dsp:nvSpPr>
        <dsp:cNvPr id="0" name=""/>
        <dsp:cNvSpPr/>
      </dsp:nvSpPr>
      <dsp:spPr>
        <a:xfrm>
          <a:off x="5353" y="1654202"/>
          <a:ext cx="10962093" cy="1573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Zazwyczaj służy do pieszczotliwego, czułego określenia opisywanej osoby, rzeczy, zjawiska. Zdradza tym samym nastawienie autora tekstu do opisywanego elementu rzeczywistości.</a:t>
          </a:r>
          <a:endParaRPr lang="pl-PL" sz="2800" kern="1200" dirty="0"/>
        </a:p>
      </dsp:txBody>
      <dsp:txXfrm>
        <a:off x="5353" y="1654202"/>
        <a:ext cx="10962093" cy="1573160"/>
      </dsp:txXfrm>
    </dsp:sp>
    <dsp:sp modelId="{765049B5-0025-45D1-9485-5639F7FF5F51}">
      <dsp:nvSpPr>
        <dsp:cNvPr id="0" name=""/>
        <dsp:cNvSpPr/>
      </dsp:nvSpPr>
      <dsp:spPr>
        <a:xfrm>
          <a:off x="5353" y="3306020"/>
          <a:ext cx="10962093" cy="15731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Zdrobnienie jest wyrazem nacechowanym emocjonalnie, na ogół pozytywnie. Zdrobnienia stosujemy na ogół, gdy mówimy o dzieciach, osobnikach niedojrzałych, czy osobach i rzeczach bliskich naszemu sercu, np. mamusia, mateńka, synuś, syneczek, córeczka, córcia, </a:t>
          </a:r>
          <a:r>
            <a:rPr lang="pl-PL" sz="2400" kern="1200" dirty="0" err="1" smtClean="0"/>
            <a:t>Idusia</a:t>
          </a:r>
          <a:r>
            <a:rPr lang="pl-PL" sz="2400" kern="1200" dirty="0" smtClean="0"/>
            <a:t>, </a:t>
          </a:r>
          <a:r>
            <a:rPr lang="pl-PL" sz="2400" kern="1200" dirty="0" err="1" smtClean="0"/>
            <a:t>Aneczka</a:t>
          </a:r>
          <a:r>
            <a:rPr lang="pl-PL" sz="2400" kern="1200" dirty="0" smtClean="0"/>
            <a:t>, maleńki, piesek, pieseczek...</a:t>
          </a:r>
          <a:endParaRPr lang="pl-PL" sz="2400" kern="1200" dirty="0"/>
        </a:p>
      </dsp:txBody>
      <dsp:txXfrm>
        <a:off x="5353" y="3306020"/>
        <a:ext cx="10962093" cy="15731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B6E8F-D1E0-46BC-AB35-561D896DA962}">
      <dsp:nvSpPr>
        <dsp:cNvPr id="0" name=""/>
        <dsp:cNvSpPr/>
      </dsp:nvSpPr>
      <dsp:spPr>
        <a:xfrm>
          <a:off x="0" y="12801"/>
          <a:ext cx="10972800" cy="2211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Niekiedy jednak zdrobnienia mają zabarwienie negatywne – ironiczne lub pełne dezaprobaty, np. w związku frazeologicznym </a:t>
          </a:r>
          <a:r>
            <a:rPr lang="pl-PL" sz="2700" i="1" kern="1200" dirty="0" smtClean="0"/>
            <a:t>francuski piesek</a:t>
          </a:r>
          <a:r>
            <a:rPr lang="pl-PL" sz="2700" kern="1200" dirty="0" smtClean="0"/>
            <a:t>. Także gdy o człowieku powiemy </a:t>
          </a:r>
          <a:r>
            <a:rPr lang="pl-PL" sz="2700" i="1" kern="1200" dirty="0" smtClean="0"/>
            <a:t>laleczka</a:t>
          </a:r>
          <a:r>
            <a:rPr lang="pl-PL" sz="2700" kern="1200" dirty="0" smtClean="0"/>
            <a:t> albo</a:t>
          </a:r>
          <a:br>
            <a:rPr lang="pl-PL" sz="2700" kern="1200" dirty="0" smtClean="0"/>
          </a:br>
          <a:r>
            <a:rPr lang="pl-PL" sz="2700" kern="1200" dirty="0" smtClean="0"/>
            <a:t>w sytuacji oficjalnej użyjemy zdrobniałej formy imienia (Kazio, głupi Jasio) – może to ośmieszyć osobę lub rzecz, o której mówimy.</a:t>
          </a:r>
          <a:endParaRPr lang="pl-PL" sz="2700" kern="1200" dirty="0"/>
        </a:p>
      </dsp:txBody>
      <dsp:txXfrm>
        <a:off x="0" y="12801"/>
        <a:ext cx="10972800" cy="2211300"/>
      </dsp:txXfrm>
    </dsp:sp>
    <dsp:sp modelId="{BBB72B0C-6263-4ECD-AB3A-FA6F8B3C0470}">
      <dsp:nvSpPr>
        <dsp:cNvPr id="0" name=""/>
        <dsp:cNvSpPr/>
      </dsp:nvSpPr>
      <dsp:spPr>
        <a:xfrm>
          <a:off x="0" y="2301861"/>
          <a:ext cx="10972800" cy="22113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Niekiedy używanie zdrobnień jest złym nawykiem językowym – językoznawcy biją na alarm, gdy np. w sytuacjach urzędowych czy wystąpieniach oficjalnych ktoś używa słowa </a:t>
          </a:r>
          <a:r>
            <a:rPr lang="pl-PL" sz="2700" i="1" u="none" kern="1200" dirty="0" smtClean="0"/>
            <a:t>pieniążki</a:t>
          </a:r>
          <a:r>
            <a:rPr lang="pl-PL" sz="2700" kern="1200" dirty="0" smtClean="0"/>
            <a:t>.</a:t>
          </a:r>
          <a:endParaRPr lang="pl-PL" sz="2700" kern="1200" dirty="0"/>
        </a:p>
      </dsp:txBody>
      <dsp:txXfrm>
        <a:off x="0" y="2301861"/>
        <a:ext cx="10972800" cy="22113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433763" y="9721850"/>
            <a:ext cx="503237" cy="512763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94ECEAC2-33A6-46A0-9CDA-187A0139BF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2567" y="2130426"/>
            <a:ext cx="64008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2567" y="3886200"/>
            <a:ext cx="54864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5F54-F593-4B73-A32D-99EA0AF86B7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86C2-BF53-4158-8448-C519868049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9FD2D-5E7F-4BE8-A5D7-92B0B33DA05E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909AF-62F4-4BAF-BBE4-84F28F4F330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918700" y="274639"/>
            <a:ext cx="2108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591985" y="274639"/>
            <a:ext cx="6123516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13ECF-CC21-4067-8B22-5ED12BE79AD2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C139-22FC-430B-A5B0-175B385CAA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563" y="136525"/>
            <a:ext cx="11820525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7484" y="2130426"/>
            <a:ext cx="9751483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7484" y="3886200"/>
            <a:ext cx="9751483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6423C-D78D-4418-A90D-C1E881757F2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9DB0F-69F2-440F-BA67-687D7755C3B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5FE2A-A0A0-48B8-A561-A96A37F8489A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7484" y="1600201"/>
            <a:ext cx="538268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1"/>
            <a:ext cx="53826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E726-AAA4-4A7F-ACAA-8BB25DF914D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AE4BE-D974-4CCE-829E-AB8A0A4F82C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46A42-767A-49ED-A946-BBDE8738ED9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ADC70-0E4A-4CAE-958F-CD892387B3A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CB9E-2324-4D62-AA96-D43DB503F25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0525-8AB2-476B-B6D4-20A03FC48F97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4ED4-BA3A-4BEB-AC5F-236B918F19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A9C42-B06B-4ADC-B197-1A656D9B7F6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4FA74-430A-4737-8A71-CA76CCF2118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274639"/>
            <a:ext cx="2741084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7484" y="274639"/>
            <a:ext cx="8024283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2C9DF-2FD9-4302-98C8-A7D042739AE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225A-BAFB-4EBD-AC8A-08DAF808AB40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EB7D8-EB19-4E6E-854B-4F61C62573E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A078-5A92-4A75-B14A-7D4FA8EF8798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1975-BEA7-49EF-9BD1-27E3BDB10D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D726D-B6E1-4AF4-8078-58FF6F317EB1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827DB-243E-4F55-8E1A-516247BEC46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9F71B-B1FF-44B2-BD72-AF8BDA98171F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D1DBF-43F4-42D1-A11F-5A3BC61463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C7364-786F-4969-9BCF-C5B3838852E4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7441-B7B0-4317-B49C-1ECFE052697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41F8E-BC62-490E-8ECC-2774C8C60870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73D6-7EF8-4B12-AF8E-0F56A339B9A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5A66-4EDD-4822-8083-B8A2CC111D5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0016-9164-4A52-AA16-CCA059815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5C49-F2CC-4E47-8091-537257A8AA0A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BB89-CFDB-497A-BC1F-2D38E4AF162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16F0D-C0C5-42F0-8665-8321CE64C94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30DD5-1F4B-4A37-9AC9-2FCA2918948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3A2C9-28AB-4293-B189-860D1F040E6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0DA7D-7193-4765-A172-9B269DE5828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7A9FC-B480-44DF-8650-C5E6F771A7A7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E644-F422-46F3-8912-7C6B8240AF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B631C-9198-4FD5-B188-8250C32B6699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1A067-8ABA-4964-8458-D45CFA0C499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91984" y="1600201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7909985" y="1600201"/>
            <a:ext cx="411691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E65D8-B7E7-4DB5-8018-F75F81D4BE8E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0535F-3ACF-4B7D-AEB1-EB02471E18A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3DB12-F180-4698-AF2E-DF17685DEBCC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F670-2EE4-44AF-A10E-CE02639D031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F382C-0B44-4948-B969-29E6B521A95D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4BBF-EC4A-46D1-9EBE-44B42A4C867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D98E-6C8A-4687-808B-45B0B670E0CF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0CCAE-97D6-437C-A791-4D78D927857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25AA-2767-4337-937A-19899C8023D2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B36CA-8ADB-4659-8C09-38C1018B9AC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0397-C688-436D-899F-DF1FC5FDDF75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72F7F-EBF9-4350-A3C4-B01D5253F1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3605213" y="274638"/>
            <a:ext cx="8421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3592513" y="1600200"/>
            <a:ext cx="84343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058C688B-A0CB-48C3-9307-D636AC5599E3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05E8554-3350-46E1-953C-26A3359BF9A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82563" y="136525"/>
            <a:ext cx="11820525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pl-PL" altLang="pl-P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608013" y="274638"/>
            <a:ext cx="10968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608013" y="1600200"/>
            <a:ext cx="109680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68D8617-6ED8-4D8F-B2D8-32272B9A162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F25C6BD6-0DB8-4946-AC47-E16CD9436BC3}" type="datetimeFigureOut">
              <a:rPr lang="pl-PL"/>
              <a:pPr>
                <a:defRPr/>
              </a:pPr>
              <a:t>2015-04-14</a:t>
            </a:fld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E16C071-CA23-4EC2-A116-A8DA2DD134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ctrTitle"/>
          </p:nvPr>
        </p:nvSpPr>
        <p:spPr>
          <a:xfrm>
            <a:off x="914400" y="863600"/>
            <a:ext cx="10363200" cy="2336800"/>
          </a:xfrm>
        </p:spPr>
        <p:txBody>
          <a:bodyPr/>
          <a:lstStyle/>
          <a:p>
            <a:pPr eaLnBrk="1" hangingPunct="1"/>
            <a:r>
              <a:rPr lang="pl-PL" altLang="pl-PL" smtClean="0"/>
              <a:t>Środki stylistyczne z zakresu słownictwa</a:t>
            </a:r>
          </a:p>
        </p:txBody>
      </p:sp>
      <p:sp>
        <p:nvSpPr>
          <p:cNvPr id="7171" name="Podtytuł 2"/>
          <p:cNvSpPr>
            <a:spLocks noGrp="1"/>
          </p:cNvSpPr>
          <p:nvPr>
            <p:ph type="subTitle" idx="1"/>
          </p:nvPr>
        </p:nvSpPr>
        <p:spPr>
          <a:xfrm>
            <a:off x="546100" y="3200400"/>
            <a:ext cx="10947400" cy="2438400"/>
          </a:xfrm>
        </p:spPr>
        <p:txBody>
          <a:bodyPr/>
          <a:lstStyle/>
          <a:p>
            <a:pPr eaLnBrk="1" hangingPunct="1"/>
            <a:r>
              <a:rPr lang="pl-PL" altLang="pl-PL" dirty="0" smtClean="0"/>
              <a:t>neologizmy, archaizmy, zdrobnienia, zgrubienia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>
                <a:latin typeface="Algerian" pitchFamily="82" charset="0"/>
              </a:rPr>
              <a:t>	Zdrobnienie </a:t>
            </a:r>
            <a:r>
              <a:rPr lang="pl-PL" altLang="pl-PL" sz="2800" smtClean="0"/>
              <a:t>(deminutivum)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244600"/>
          <a:ext cx="10972800" cy="4881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>
                <a:latin typeface="Algerian" pitchFamily="82" charset="0"/>
              </a:rPr>
              <a:t>Zdrobnienie</a:t>
            </a:r>
            <a:endParaRPr lang="pl-PL" alt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/>
              <a:t>Zadanie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smtClean="0"/>
              <a:t>Utwórz zdrobnienia od wyrazów:</a:t>
            </a:r>
          </a:p>
          <a:p>
            <a:pPr marL="0" indent="0" eaLnBrk="1" hangingPunct="1">
              <a:buFontTx/>
              <a:buNone/>
            </a:pPr>
            <a:endParaRPr lang="pl-PL" altLang="pl-PL" smtClean="0"/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matka……………………………………….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kot…………………………………………..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babcia………………………………………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647700" y="236538"/>
            <a:ext cx="10972800" cy="1020762"/>
          </a:xfrm>
        </p:spPr>
        <p:txBody>
          <a:bodyPr/>
          <a:lstStyle/>
          <a:p>
            <a:pPr algn="ctr" eaLnBrk="1" hangingPunct="1"/>
            <a:r>
              <a:rPr lang="pl-PL" altLang="pl-PL" smtClean="0">
                <a:latin typeface="Algerian" pitchFamily="82" charset="0"/>
              </a:rPr>
              <a:t>		Zgrubienie </a:t>
            </a:r>
            <a:r>
              <a:rPr lang="pl-PL" altLang="pl-PL" sz="2800" smtClean="0">
                <a:latin typeface="Book Antiqua" pitchFamily="18" charset="0"/>
              </a:rPr>
              <a:t>(augmentativum)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422401"/>
          <a:ext cx="10972800" cy="4703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>
                <a:latin typeface="Algerian" pitchFamily="82" charset="0"/>
              </a:rPr>
              <a:t>Zgrubienie</a:t>
            </a:r>
            <a:endParaRPr lang="pl-PL" altLang="pl-PL" smtClean="0"/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pl-PL" altLang="pl-PL" dirty="0" smtClean="0"/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		</a:t>
            </a: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Matka </a:t>
            </a:r>
            <a:r>
              <a:rPr lang="pl-PL" altLang="pl-PL" i="1" dirty="0" err="1" smtClean="0">
                <a:latin typeface="Cambria Math" pitchFamily="18" charset="0"/>
                <a:ea typeface="Cambria Math" pitchFamily="18" charset="0"/>
              </a:rPr>
              <a:t>Gracchów</a:t>
            </a: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? Rzymska matrona? </a:t>
            </a:r>
          </a:p>
          <a:p>
            <a:pPr marL="0" indent="0" eaLnBrk="1" hangingPunct="1"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		„Propagandowe” nazwisko? </a:t>
            </a:r>
          </a:p>
          <a:p>
            <a:pPr marL="0" indent="0" eaLnBrk="1" hangingPunct="1"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		Nie, to tylko dobroć wcielona, </a:t>
            </a:r>
          </a:p>
          <a:p>
            <a:pPr marL="0" indent="0" eaLnBrk="1" hangingPunct="1"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		Zwykłe matczysko.</a:t>
            </a:r>
          </a:p>
          <a:p>
            <a:pPr marL="0" indent="0" eaLnBrk="1" hangingPunct="1"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</a:rPr>
              <a:t>		(…)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800" dirty="0" smtClean="0"/>
              <a:t>					Maria Pawlikowska-Jasnorzewska, </a:t>
            </a:r>
            <a:r>
              <a:rPr lang="pl-PL" altLang="pl-PL" sz="1800" i="1" dirty="0" smtClean="0"/>
              <a:t>Zwykłe matczysko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/>
              <a:t>Zadanie</a:t>
            </a:r>
          </a:p>
        </p:txBody>
      </p:sp>
      <p:sp>
        <p:nvSpPr>
          <p:cNvPr id="2150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smtClean="0"/>
              <a:t>Utwórz zgrubienia od wyrazów: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nos………………………………….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pies…………………………………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uszy…………………………………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gmach……………………………….</a:t>
            </a:r>
          </a:p>
          <a:p>
            <a:pPr marL="0" indent="0" eaLnBrk="1" hangingPunct="1">
              <a:buFontTx/>
              <a:buNone/>
            </a:pPr>
            <a:r>
              <a:rPr lang="pl-PL" altLang="pl-PL" smtClean="0"/>
              <a:t>ptak…………………………………..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/>
              <a:t>Zadanie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pl-PL" dirty="0" smtClean="0"/>
              <a:t>Wpisz odpowiednio do tabeli podane wyrazy:</a:t>
            </a:r>
          </a:p>
          <a:p>
            <a:pPr marL="0" indent="0" eaLnBrk="1" hangingPunct="1">
              <a:buFontTx/>
              <a:buNone/>
              <a:defRPr/>
            </a:pP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czambuł, kocisko, kurteczka,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jabłkować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wszechleśnym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 waćpan, córeńka, </a:t>
            </a:r>
            <a:r>
              <a:rPr lang="pl-PL" dirty="0" err="1" smtClean="0">
                <a:solidFill>
                  <a:schemeClr val="accent2">
                    <a:lumMod val="75000"/>
                  </a:schemeClr>
                </a:solidFill>
              </a:rPr>
              <a:t>gniaździe</a:t>
            </a: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, ptaszysko, peeling, nóżka, bucior</a:t>
            </a:r>
          </a:p>
          <a:p>
            <a:pPr marL="0" indent="0" eaLnBrk="1" hangingPunct="1">
              <a:buFontTx/>
              <a:buNone/>
              <a:defRPr/>
            </a:pPr>
            <a:endParaRPr lang="pl-PL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49400" y="4173538"/>
          <a:ext cx="8674100" cy="22018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68525"/>
                <a:gridCol w="2168525"/>
                <a:gridCol w="2168525"/>
                <a:gridCol w="2168525"/>
              </a:tblGrid>
              <a:tr h="716617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archaizmy</a:t>
                      </a:r>
                      <a:endParaRPr lang="pl-PL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neologizmy</a:t>
                      </a:r>
                      <a:endParaRPr lang="pl-PL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zdrobnienia</a:t>
                      </a:r>
                      <a:endParaRPr lang="pl-PL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zgrubienia</a:t>
                      </a:r>
                      <a:endParaRPr lang="pl-PL" sz="1800" dirty="0"/>
                    </a:p>
                  </a:txBody>
                  <a:tcPr marT="45731" marB="45731"/>
                </a:tc>
              </a:tr>
              <a:tr h="1485245">
                <a:tc>
                  <a:txBody>
                    <a:bodyPr/>
                    <a:lstStyle/>
                    <a:p>
                      <a:endParaRPr lang="pl-PL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pl-PL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T="45731" marB="45731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1862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latin typeface="+mn-lt"/>
              </a:rPr>
              <a:t>Zadanie</a:t>
            </a:r>
            <a:endParaRPr lang="pl-PL" dirty="0">
              <a:latin typeface="+mn-lt"/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384300"/>
            <a:ext cx="10972800" cy="47418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dirty="0" smtClean="0"/>
              <a:t>Przeczytaj uważnie tekst.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Znajdź wyrazy, których już nie używa się współcześnie: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Jeden pan </a:t>
            </a:r>
            <a:r>
              <a:rPr lang="pl-PL" altLang="pl-PL" i="1" dirty="0" err="1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wielomożny</a:t>
            </a: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 niedawno powiedział: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	W </a:t>
            </a:r>
            <a:r>
              <a:rPr lang="pl-PL" altLang="pl-PL" i="1" dirty="0" err="1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Polszcze</a:t>
            </a: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 </a:t>
            </a:r>
            <a:r>
              <a:rPr lang="pl-PL" altLang="pl-PL" i="1" dirty="0" err="1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ślachcic</a:t>
            </a: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 jakoby też na karczmie siedział;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Bo kto jedno przyjedzie, to z każdym pić musi;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A żona, pościel </a:t>
            </a:r>
            <a:r>
              <a:rPr lang="pl-PL" altLang="pl-PL" i="1" dirty="0" err="1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zwłócząc</a:t>
            </a: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, nieboga się </a:t>
            </a:r>
            <a:r>
              <a:rPr lang="pl-PL" altLang="pl-PL" i="1" dirty="0" err="1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krtusi</a:t>
            </a:r>
            <a:r>
              <a:rPr lang="pl-PL" altLang="pl-PL" i="1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>.</a:t>
            </a:r>
            <a:r>
              <a:rPr lang="pl-PL" altLang="pl-PL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  <a:t/>
            </a:r>
            <a:br>
              <a:rPr lang="pl-PL" altLang="pl-PL" dirty="0" smtClean="0">
                <a:solidFill>
                  <a:srgbClr val="003300"/>
                </a:solidFill>
                <a:latin typeface="Cambria Math" pitchFamily="18" charset="0"/>
                <a:ea typeface="Cambria Math" pitchFamily="18" charset="0"/>
                <a:cs typeface="Andalus" pitchFamily="18" charset="-78"/>
              </a:rPr>
            </a:br>
            <a:r>
              <a:rPr lang="pl-PL" altLang="pl-PL" dirty="0" smtClean="0">
                <a:latin typeface="Andalus" pitchFamily="18" charset="-78"/>
                <a:cs typeface="Andalus" pitchFamily="18" charset="-78"/>
              </a:rPr>
              <a:t>						</a:t>
            </a:r>
            <a:r>
              <a:rPr lang="pl-PL" altLang="pl-PL" sz="2000" dirty="0" smtClean="0">
                <a:cs typeface="Andalus" pitchFamily="18" charset="-78"/>
              </a:rPr>
              <a:t>Jan Kochanowski </a:t>
            </a:r>
            <a:r>
              <a:rPr lang="pl-PL" altLang="pl-PL" sz="2000" i="1" dirty="0" smtClean="0">
                <a:cs typeface="Andalus" pitchFamily="18" charset="-78"/>
              </a:rPr>
              <a:t>O </a:t>
            </a:r>
            <a:r>
              <a:rPr lang="pl-PL" altLang="pl-PL" sz="2000" i="1" dirty="0" err="1" smtClean="0">
                <a:cs typeface="Andalus" pitchFamily="18" charset="-78"/>
              </a:rPr>
              <a:t>ślachcicu</a:t>
            </a:r>
            <a:r>
              <a:rPr lang="pl-PL" altLang="pl-PL" sz="2000" i="1" dirty="0" smtClean="0">
                <a:cs typeface="Andalus" pitchFamily="18" charset="-78"/>
              </a:rPr>
              <a:t> polskim</a:t>
            </a:r>
            <a:endParaRPr lang="pl-PL" altLang="pl-PL" i="1" dirty="0" smtClean="0">
              <a:latin typeface="Andalus" pitchFamily="18" charset="-78"/>
              <a:cs typeface="Andalus" pitchFamily="18" charset="-78"/>
            </a:endParaRPr>
          </a:p>
          <a:p>
            <a:pPr marL="0" indent="0" eaLnBrk="1" hangingPunct="1">
              <a:buFontTx/>
              <a:buNone/>
            </a:pPr>
            <a:endParaRPr lang="pl-PL" altLang="pl-PL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sz="8000" dirty="0" smtClean="0">
                <a:solidFill>
                  <a:schemeClr val="accent5">
                    <a:lumMod val="10000"/>
                  </a:schemeClr>
                </a:solidFill>
                <a:latin typeface="Harlow Solid Italic" panose="04030604020F02020D02" pitchFamily="82" charset="0"/>
              </a:rPr>
              <a:t>Archaizm</a:t>
            </a:r>
            <a:endParaRPr lang="pl-PL" sz="8000" dirty="0">
              <a:solidFill>
                <a:schemeClr val="accent5">
                  <a:lumMod val="10000"/>
                </a:schemeClr>
              </a:solidFill>
              <a:latin typeface="Harlow Solid Italic" panose="04030604020F02020D02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00200"/>
            <a:ext cx="11277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pl-PL" sz="40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Wyraz lub inny element 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języka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(np</a:t>
            </a:r>
            <a:r>
              <a:rPr lang="pl-PL" sz="40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. konstrukcja składniowa), który wyszedł już z użycia, pochodzi z innej epoki, odczuwany jest jako przestarzały, 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został </a:t>
            </a:r>
            <a:r>
              <a:rPr lang="pl-PL" sz="4000" dirty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zastąpiony innym</a:t>
            </a:r>
            <a:r>
              <a:rPr lang="pl-PL" sz="4000" dirty="0" smtClean="0">
                <a:solidFill>
                  <a:schemeClr val="accent6">
                    <a:lumMod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pPr marL="0" indent="0" algn="ctr" eaLnBrk="1" hangingPunct="1">
              <a:buFontTx/>
              <a:buNone/>
              <a:defRPr/>
            </a:pPr>
            <a:endParaRPr lang="pl-PL" sz="4000" dirty="0" smtClean="0">
              <a:solidFill>
                <a:schemeClr val="accent6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pl-PL" sz="2000" dirty="0" smtClean="0">
                <a:solidFill>
                  <a:schemeClr val="accent6">
                    <a:lumMod val="50000"/>
                  </a:schemeClr>
                </a:solidFill>
              </a:rPr>
              <a:t>					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Nosowska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D., </a:t>
            </a:r>
            <a:r>
              <a:rPr lang="pl-PL" sz="1800" i="1" dirty="0" smtClean="0">
                <a:solidFill>
                  <a:schemeClr val="accent6">
                    <a:lumMod val="50000"/>
                  </a:schemeClr>
                </a:solidFill>
              </a:rPr>
              <a:t>Słownik </a:t>
            </a:r>
            <a:r>
              <a:rPr lang="pl-PL" sz="1800" i="1" dirty="0">
                <a:solidFill>
                  <a:schemeClr val="accent6">
                    <a:lumMod val="50000"/>
                  </a:schemeClr>
                </a:solidFill>
              </a:rPr>
              <a:t>terminów literackich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						 Wydawnictwo Szkolne PWN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, Warszawa -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Bielsko-Biała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2013</a:t>
            </a:r>
            <a:r>
              <a:rPr lang="pl-PL" sz="2000" dirty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0" indent="0" algn="ctr" eaLnBrk="1" hangingPunct="1">
              <a:buFontTx/>
              <a:buNone/>
              <a:defRPr/>
            </a:pPr>
            <a:endParaRPr lang="pl-PL" sz="4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65162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b="1" dirty="0" smtClean="0">
                <a:solidFill>
                  <a:schemeClr val="accent3">
                    <a:lumMod val="25000"/>
                  </a:schemeClr>
                </a:solidFill>
              </a:rPr>
              <a:t>Rodzaje archaizmów</a:t>
            </a:r>
            <a:endParaRPr lang="pl-PL" b="1" dirty="0">
              <a:solidFill>
                <a:schemeClr val="accent3">
                  <a:lumMod val="25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939800"/>
          <a:ext cx="10972800" cy="5778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sz="4000" dirty="0" smtClean="0">
                <a:solidFill>
                  <a:schemeClr val="accent3">
                    <a:lumMod val="25000"/>
                  </a:schemeClr>
                </a:solidFill>
              </a:rPr>
              <a:t>Zadanie – rozpoznaj rodzaje archaizmów </a:t>
            </a:r>
            <a:endParaRPr lang="pl-PL" sz="4000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11267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51000"/>
            <a:ext cx="5384800" cy="4475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dirty="0" smtClean="0"/>
              <a:t>a. </a:t>
            </a:r>
            <a:r>
              <a:rPr lang="pl-PL" altLang="pl-PL" dirty="0" err="1" smtClean="0"/>
              <a:t>sumnienie</a:t>
            </a:r>
            <a:endParaRPr lang="pl-PL" altLang="pl-PL" dirty="0" smtClean="0"/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b. </a:t>
            </a:r>
            <a:r>
              <a:rPr lang="pl-PL" altLang="pl-PL" dirty="0" err="1" smtClean="0"/>
              <a:t>bożyc</a:t>
            </a:r>
            <a:endParaRPr lang="pl-PL" altLang="pl-PL" dirty="0" smtClean="0"/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c. mąż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d. kruszyć kopię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e. wszem wobec i każdemu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z osób widomym się czyni </a:t>
            </a:r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f. </a:t>
            </a:r>
            <a:r>
              <a:rPr lang="pl-PL" altLang="pl-PL" dirty="0" err="1" smtClean="0"/>
              <a:t>wilcy</a:t>
            </a:r>
            <a:endParaRPr lang="pl-PL" altLang="pl-PL" dirty="0" smtClean="0"/>
          </a:p>
          <a:p>
            <a:pPr marL="0" indent="0" eaLnBrk="1" hangingPunct="1">
              <a:buFontTx/>
              <a:buNone/>
            </a:pPr>
            <a:r>
              <a:rPr lang="pl-PL" altLang="pl-PL" dirty="0" smtClean="0"/>
              <a:t>g. </a:t>
            </a:r>
            <a:r>
              <a:rPr lang="pl-PL" altLang="pl-PL" dirty="0" err="1" smtClean="0"/>
              <a:t>zbrodzień</a:t>
            </a:r>
            <a:endParaRPr lang="pl-PL" altLang="pl-PL" dirty="0" smtClean="0"/>
          </a:p>
          <a:p>
            <a:pPr marL="0" indent="0" eaLnBrk="1" hangingPunct="1">
              <a:buFontTx/>
              <a:buNone/>
            </a:pPr>
            <a:endParaRPr lang="pl-PL" altLang="pl-PL" dirty="0" smtClean="0"/>
          </a:p>
        </p:txBody>
      </p:sp>
      <p:sp>
        <p:nvSpPr>
          <p:cNvPr id="11268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51000"/>
            <a:ext cx="5384800" cy="4475163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fleksyjny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semantyczny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frazeologiczny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fonetyczny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słowotwórczy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leksykalny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pl-PL" altLang="pl-PL" smtClean="0"/>
              <a:t>składniowy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9162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800" dirty="0" smtClean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Neologizm</a:t>
            </a:r>
            <a:endParaRPr lang="pl-PL" sz="4800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93800"/>
            <a:ext cx="10972800" cy="54610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pl-PL" u="sng" dirty="0" smtClean="0">
                <a:solidFill>
                  <a:schemeClr val="accent3">
                    <a:lumMod val="25000"/>
                  </a:schemeClr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to </a:t>
            </a:r>
            <a:r>
              <a:rPr lang="pl-PL" u="sng" dirty="0">
                <a:solidFill>
                  <a:schemeClr val="accent3">
                    <a:lumMod val="25000"/>
                  </a:schemeClr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wyraz, zwrot, forma, znaczenie nowo utworzone, nowo powstałe w języku.</a:t>
            </a:r>
            <a:r>
              <a:rPr lang="pl-PL" dirty="0">
                <a:solidFill>
                  <a:schemeClr val="accent3">
                    <a:lumMod val="25000"/>
                  </a:schemeClr>
                </a:solidFill>
                <a:latin typeface="Book Antiqua" panose="02040602050305030304" pitchFamily="18" charset="0"/>
                <a:cs typeface="Aharoni" panose="02010803020104030203" pitchFamily="2" charset="-79"/>
              </a:rPr>
              <a:t> </a:t>
            </a:r>
            <a:endParaRPr lang="pl-PL" dirty="0" smtClean="0">
              <a:solidFill>
                <a:schemeClr val="accent3">
                  <a:lumMod val="25000"/>
                </a:schemeClr>
              </a:solidFill>
              <a:latin typeface="Book Antiqua" panose="02040602050305030304" pitchFamily="18" charset="0"/>
              <a:cs typeface="Aharoni" panose="02010803020104030203" pitchFamily="2" charset="-79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NEOLOGIZMY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Wzbogacają 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system językowy, tworzone są głównie w celach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użytkowych (praktycznych</a:t>
            </a:r>
            <a:r>
              <a:rPr lang="pl-PL" sz="2800" dirty="0">
                <a:solidFill>
                  <a:schemeClr val="accent6">
                    <a:lumMod val="50000"/>
                  </a:schemeClr>
                </a:solidFill>
              </a:rPr>
              <a:t>, np. dla nazwania nowych przedmiotów, miejsc, </a:t>
            </a:r>
            <a:r>
              <a:rPr lang="pl-PL" sz="2800" dirty="0" smtClean="0">
                <a:solidFill>
                  <a:schemeClr val="accent6">
                    <a:lumMod val="50000"/>
                  </a:schemeClr>
                </a:solidFill>
              </a:rPr>
              <a:t>pojęć)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sz="2800" dirty="0" smtClean="0">
                <a:solidFill>
                  <a:schemeClr val="bg1">
                    <a:lumMod val="25000"/>
                  </a:schemeClr>
                </a:solidFill>
              </a:rPr>
              <a:t>Na </a:t>
            </a:r>
            <a:r>
              <a:rPr lang="pl-PL" sz="2800" dirty="0">
                <a:solidFill>
                  <a:schemeClr val="bg1">
                    <a:lumMod val="25000"/>
                  </a:schemeClr>
                </a:solidFill>
              </a:rPr>
              <a:t>ich powstawanie wpływa przede konieczność nazywania nowych zjawisk i przedmiotów oraz tendencja do skrótowości, ekonomii języka</a:t>
            </a:r>
            <a:r>
              <a:rPr lang="pl-PL" sz="28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sz="2800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Często używane w poezji, np. w wierszach Bolesława Leśmiana.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19162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dirty="0" smtClean="0">
                <a:solidFill>
                  <a:schemeClr val="accent3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Rodzaje neologizmów</a:t>
            </a:r>
            <a:endParaRPr lang="pl-PL" dirty="0">
              <a:solidFill>
                <a:schemeClr val="accent3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09600" y="1079500"/>
          <a:ext cx="10972800" cy="556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4062"/>
          </a:xfrm>
        </p:spPr>
        <p:txBody>
          <a:bodyPr/>
          <a:lstStyle/>
          <a:p>
            <a:pPr algn="ctr" eaLnBrk="1" hangingPunct="1"/>
            <a:r>
              <a:rPr lang="pl-PL" altLang="pl-PL" smtClean="0"/>
              <a:t>Zadanie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181100"/>
            <a:ext cx="10972800" cy="49450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pl-PL" altLang="pl-PL" dirty="0" smtClean="0">
                <a:solidFill>
                  <a:srgbClr val="002060"/>
                </a:solidFill>
              </a:rPr>
              <a:t>W wierszu Leśmiana wskaż neologizmy: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endParaRPr lang="pl-PL" altLang="pl-PL" dirty="0" smtClean="0">
              <a:latin typeface="Vrinda" pitchFamily="34" charset="0"/>
            </a:endParaRP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I nęcił ust zdyszanych tajemnym </a:t>
            </a:r>
            <a:r>
              <a:rPr lang="pl-PL" altLang="pl-PL" i="1" dirty="0" err="1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bezśmiechem</a:t>
            </a: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, 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I czarował </a:t>
            </a:r>
            <a:r>
              <a:rPr lang="pl-PL" altLang="pl-PL" i="1" dirty="0" err="1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zniszczotą</a:t>
            </a: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 wonnych </a:t>
            </a:r>
            <a:r>
              <a:rPr lang="pl-PL" altLang="pl-PL" i="1" dirty="0" err="1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niedowcieleń</a:t>
            </a: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 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(…) 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Aż zabrnął w takich jagód rozdzwonione dzbany, 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W taką zamrocz paproci, w takich cisz kurhany, </a:t>
            </a:r>
          </a:p>
          <a:p>
            <a:pPr marL="0" indent="0" algn="ctr" eaLnBrk="1" hangingPunct="1">
              <a:spcBef>
                <a:spcPts val="600"/>
              </a:spcBef>
              <a:buFontTx/>
              <a:buNone/>
            </a:pPr>
            <a:r>
              <a:rPr lang="pl-PL" altLang="pl-PL" i="1" dirty="0" smtClean="0">
                <a:latin typeface="Cambria Math" pitchFamily="18" charset="0"/>
                <a:ea typeface="Cambria Math" pitchFamily="18" charset="0"/>
                <a:cs typeface="Tahoma" pitchFamily="34" charset="0"/>
              </a:rPr>
              <a:t>W taki bezświt zarośli, w taki bezbrzask głuchy…</a:t>
            </a:r>
          </a:p>
          <a:p>
            <a:pPr marL="0" indent="0" algn="ctr" eaLnBrk="1" hangingPunct="1">
              <a:buFontTx/>
              <a:buNone/>
            </a:pPr>
            <a:r>
              <a:rPr lang="pl-PL" altLang="pl-PL" sz="1800" dirty="0" smtClean="0">
                <a:latin typeface="Agency FB" pitchFamily="34" charset="0"/>
              </a:rPr>
              <a:t>						                              </a:t>
            </a:r>
            <a:r>
              <a:rPr lang="pl-PL" altLang="pl-PL" sz="1800" dirty="0" smtClean="0"/>
              <a:t>Bolesław Leśmian, </a:t>
            </a:r>
            <a:r>
              <a:rPr lang="pl-PL" altLang="pl-PL" sz="1800" i="1" dirty="0" smtClean="0"/>
              <a:t>Topielec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altLang="pl-PL" smtClean="0">
                <a:latin typeface="Algerian" pitchFamily="82" charset="0"/>
              </a:rPr>
              <a:t>Zdrobnienie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pl-PL" altLang="pl-PL" dirty="0" smtClean="0">
              <a:latin typeface="Algerian" panose="04020705040A02060702" pitchFamily="82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Lulajże, </a:t>
            </a:r>
            <a:r>
              <a:rPr lang="pl-PL" altLang="pl-PL" i="1" dirty="0" err="1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Jezuniu</a:t>
            </a: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, moja perełko,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Lulaj, ulubione me pieścidełko,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Lulajże, </a:t>
            </a:r>
            <a:r>
              <a:rPr lang="pl-PL" altLang="pl-PL" i="1" dirty="0" err="1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Jezuniu</a:t>
            </a: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, lulajże, lulaj, 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pl-PL" altLang="pl-PL" i="1" dirty="0" smtClean="0">
                <a:solidFill>
                  <a:srgbClr val="800000"/>
                </a:solidFill>
                <a:latin typeface="Cambria Math" pitchFamily="18" charset="0"/>
                <a:ea typeface="Cambria Math" pitchFamily="18" charset="0"/>
              </a:rPr>
              <a:t>A Ty go, matulu, w płaczu utulaj.</a:t>
            </a:r>
          </a:p>
          <a:p>
            <a:pPr marL="0" indent="0" algn="ctr" eaLnBrk="1" hangingPunct="1">
              <a:buFontTx/>
              <a:buNone/>
              <a:defRPr/>
            </a:pPr>
            <a:endParaRPr lang="pl-PL" altLang="pl-PL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Blossoms">
  <a:themeElements>
    <a:clrScheme name="Motyw pakietu Office 3">
      <a:dk1>
        <a:srgbClr val="000000"/>
      </a:dk1>
      <a:lt1>
        <a:srgbClr val="FFF0F5"/>
      </a:lt1>
      <a:dk2>
        <a:srgbClr val="000000"/>
      </a:dk2>
      <a:lt2>
        <a:srgbClr val="A3A3A3"/>
      </a:lt2>
      <a:accent1>
        <a:srgbClr val="CC6688"/>
      </a:accent1>
      <a:accent2>
        <a:srgbClr val="9DAD39"/>
      </a:accent2>
      <a:accent3>
        <a:srgbClr val="FFF6F9"/>
      </a:accent3>
      <a:accent4>
        <a:srgbClr val="000000"/>
      </a:accent4>
      <a:accent5>
        <a:srgbClr val="E2B8C3"/>
      </a:accent5>
      <a:accent6>
        <a:srgbClr val="8E9C33"/>
      </a:accent6>
      <a:hlink>
        <a:srgbClr val="669CCC"/>
      </a:hlink>
      <a:folHlink>
        <a:srgbClr val="40C0B7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FFBDD3"/>
        </a:accent1>
        <a:accent2>
          <a:srgbClr val="E698C4"/>
        </a:accent2>
        <a:accent3>
          <a:srgbClr val="FFF6F9"/>
        </a:accent3>
        <a:accent4>
          <a:srgbClr val="000000"/>
        </a:accent4>
        <a:accent5>
          <a:srgbClr val="FFDBE6"/>
        </a:accent5>
        <a:accent6>
          <a:srgbClr val="D089B1"/>
        </a:accent6>
        <a:hlink>
          <a:srgbClr val="CC6688"/>
        </a:hlink>
        <a:folHlink>
          <a:srgbClr val="DE63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EBACC0"/>
        </a:accent1>
        <a:accent2>
          <a:srgbClr val="EAA185"/>
        </a:accent2>
        <a:accent3>
          <a:srgbClr val="FFF6F9"/>
        </a:accent3>
        <a:accent4>
          <a:srgbClr val="000000"/>
        </a:accent4>
        <a:accent5>
          <a:srgbClr val="F3D2DC"/>
        </a:accent5>
        <a:accent6>
          <a:srgbClr val="D49178"/>
        </a:accent6>
        <a:hlink>
          <a:srgbClr val="C57BD1"/>
        </a:hlink>
        <a:folHlink>
          <a:srgbClr val="E5B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CC6688"/>
        </a:accent1>
        <a:accent2>
          <a:srgbClr val="9DAD39"/>
        </a:accent2>
        <a:accent3>
          <a:srgbClr val="FFF6F9"/>
        </a:accent3>
        <a:accent4>
          <a:srgbClr val="000000"/>
        </a:accent4>
        <a:accent5>
          <a:srgbClr val="E2B8C3"/>
        </a:accent5>
        <a:accent6>
          <a:srgbClr val="8E9C33"/>
        </a:accent6>
        <a:hlink>
          <a:srgbClr val="669CCC"/>
        </a:hlink>
        <a:folHlink>
          <a:srgbClr val="40C0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C6A753"/>
        </a:accent1>
        <a:accent2>
          <a:srgbClr val="9FC653"/>
        </a:accent2>
        <a:accent3>
          <a:srgbClr val="FFF6F9"/>
        </a:accent3>
        <a:accent4>
          <a:srgbClr val="000000"/>
        </a:accent4>
        <a:accent5>
          <a:srgbClr val="DFD0B3"/>
        </a:accent5>
        <a:accent6>
          <a:srgbClr val="90B34A"/>
        </a:accent6>
        <a:hlink>
          <a:srgbClr val="CC6688"/>
        </a:hlink>
        <a:folHlink>
          <a:srgbClr val="6674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BDD3"/>
        </a:accent1>
        <a:accent2>
          <a:srgbClr val="E698C4"/>
        </a:accent2>
        <a:accent3>
          <a:srgbClr val="FFFFFF"/>
        </a:accent3>
        <a:accent4>
          <a:srgbClr val="000000"/>
        </a:accent4>
        <a:accent5>
          <a:srgbClr val="FFDBE6"/>
        </a:accent5>
        <a:accent6>
          <a:srgbClr val="D089B1"/>
        </a:accent6>
        <a:hlink>
          <a:srgbClr val="CC6688"/>
        </a:hlink>
        <a:folHlink>
          <a:srgbClr val="DE63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BACC0"/>
        </a:accent1>
        <a:accent2>
          <a:srgbClr val="EAA185"/>
        </a:accent2>
        <a:accent3>
          <a:srgbClr val="FFFFFF"/>
        </a:accent3>
        <a:accent4>
          <a:srgbClr val="000000"/>
        </a:accent4>
        <a:accent5>
          <a:srgbClr val="F3D2DC"/>
        </a:accent5>
        <a:accent6>
          <a:srgbClr val="D49178"/>
        </a:accent6>
        <a:hlink>
          <a:srgbClr val="C57BD1"/>
        </a:hlink>
        <a:folHlink>
          <a:srgbClr val="E5B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6688"/>
        </a:accent1>
        <a:accent2>
          <a:srgbClr val="9DAD39"/>
        </a:accent2>
        <a:accent3>
          <a:srgbClr val="FFFFFF"/>
        </a:accent3>
        <a:accent4>
          <a:srgbClr val="000000"/>
        </a:accent4>
        <a:accent5>
          <a:srgbClr val="E2B8C3"/>
        </a:accent5>
        <a:accent6>
          <a:srgbClr val="8E9C33"/>
        </a:accent6>
        <a:hlink>
          <a:srgbClr val="669CCC"/>
        </a:hlink>
        <a:folHlink>
          <a:srgbClr val="40C0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6A753"/>
        </a:accent1>
        <a:accent2>
          <a:srgbClr val="9FC653"/>
        </a:accent2>
        <a:accent3>
          <a:srgbClr val="FFFFFF"/>
        </a:accent3>
        <a:accent4>
          <a:srgbClr val="000000"/>
        </a:accent4>
        <a:accent5>
          <a:srgbClr val="DFD0B3"/>
        </a:accent5>
        <a:accent6>
          <a:srgbClr val="90B34A"/>
        </a:accent6>
        <a:hlink>
          <a:srgbClr val="CC6688"/>
        </a:hlink>
        <a:folHlink>
          <a:srgbClr val="6674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0F5"/>
      </a:lt1>
      <a:dk2>
        <a:srgbClr val="000000"/>
      </a:dk2>
      <a:lt2>
        <a:srgbClr val="A3A3A3"/>
      </a:lt2>
      <a:accent1>
        <a:srgbClr val="CC6688"/>
      </a:accent1>
      <a:accent2>
        <a:srgbClr val="9DAD39"/>
      </a:accent2>
      <a:accent3>
        <a:srgbClr val="FFF6F9"/>
      </a:accent3>
      <a:accent4>
        <a:srgbClr val="000000"/>
      </a:accent4>
      <a:accent5>
        <a:srgbClr val="E2B8C3"/>
      </a:accent5>
      <a:accent6>
        <a:srgbClr val="8E9C33"/>
      </a:accent6>
      <a:hlink>
        <a:srgbClr val="669CCC"/>
      </a:hlink>
      <a:folHlink>
        <a:srgbClr val="40C0B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FFBDD3"/>
        </a:accent1>
        <a:accent2>
          <a:srgbClr val="E698C4"/>
        </a:accent2>
        <a:accent3>
          <a:srgbClr val="FFF6F9"/>
        </a:accent3>
        <a:accent4>
          <a:srgbClr val="000000"/>
        </a:accent4>
        <a:accent5>
          <a:srgbClr val="FFDBE6"/>
        </a:accent5>
        <a:accent6>
          <a:srgbClr val="D089B1"/>
        </a:accent6>
        <a:hlink>
          <a:srgbClr val="CC6688"/>
        </a:hlink>
        <a:folHlink>
          <a:srgbClr val="DE63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EBACC0"/>
        </a:accent1>
        <a:accent2>
          <a:srgbClr val="EAA185"/>
        </a:accent2>
        <a:accent3>
          <a:srgbClr val="FFF6F9"/>
        </a:accent3>
        <a:accent4>
          <a:srgbClr val="000000"/>
        </a:accent4>
        <a:accent5>
          <a:srgbClr val="F3D2DC"/>
        </a:accent5>
        <a:accent6>
          <a:srgbClr val="D49178"/>
        </a:accent6>
        <a:hlink>
          <a:srgbClr val="C57BD1"/>
        </a:hlink>
        <a:folHlink>
          <a:srgbClr val="E5B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CC6688"/>
        </a:accent1>
        <a:accent2>
          <a:srgbClr val="9DAD39"/>
        </a:accent2>
        <a:accent3>
          <a:srgbClr val="FFF6F9"/>
        </a:accent3>
        <a:accent4>
          <a:srgbClr val="000000"/>
        </a:accent4>
        <a:accent5>
          <a:srgbClr val="E2B8C3"/>
        </a:accent5>
        <a:accent6>
          <a:srgbClr val="8E9C33"/>
        </a:accent6>
        <a:hlink>
          <a:srgbClr val="669CCC"/>
        </a:hlink>
        <a:folHlink>
          <a:srgbClr val="40C0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0F5"/>
        </a:lt1>
        <a:dk2>
          <a:srgbClr val="000000"/>
        </a:dk2>
        <a:lt2>
          <a:srgbClr val="A3A3A3"/>
        </a:lt2>
        <a:accent1>
          <a:srgbClr val="C6A753"/>
        </a:accent1>
        <a:accent2>
          <a:srgbClr val="9FC653"/>
        </a:accent2>
        <a:accent3>
          <a:srgbClr val="FFF6F9"/>
        </a:accent3>
        <a:accent4>
          <a:srgbClr val="000000"/>
        </a:accent4>
        <a:accent5>
          <a:srgbClr val="DFD0B3"/>
        </a:accent5>
        <a:accent6>
          <a:srgbClr val="90B34A"/>
        </a:accent6>
        <a:hlink>
          <a:srgbClr val="CC6688"/>
        </a:hlink>
        <a:folHlink>
          <a:srgbClr val="6674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BDD3"/>
        </a:accent1>
        <a:accent2>
          <a:srgbClr val="E698C4"/>
        </a:accent2>
        <a:accent3>
          <a:srgbClr val="FFFFFF"/>
        </a:accent3>
        <a:accent4>
          <a:srgbClr val="000000"/>
        </a:accent4>
        <a:accent5>
          <a:srgbClr val="FFDBE6"/>
        </a:accent5>
        <a:accent6>
          <a:srgbClr val="D089B1"/>
        </a:accent6>
        <a:hlink>
          <a:srgbClr val="CC6688"/>
        </a:hlink>
        <a:folHlink>
          <a:srgbClr val="DE63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BACC0"/>
        </a:accent1>
        <a:accent2>
          <a:srgbClr val="EAA185"/>
        </a:accent2>
        <a:accent3>
          <a:srgbClr val="FFFFFF"/>
        </a:accent3>
        <a:accent4>
          <a:srgbClr val="000000"/>
        </a:accent4>
        <a:accent5>
          <a:srgbClr val="F3D2DC"/>
        </a:accent5>
        <a:accent6>
          <a:srgbClr val="D49178"/>
        </a:accent6>
        <a:hlink>
          <a:srgbClr val="C57BD1"/>
        </a:hlink>
        <a:folHlink>
          <a:srgbClr val="E5B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C6688"/>
        </a:accent1>
        <a:accent2>
          <a:srgbClr val="9DAD39"/>
        </a:accent2>
        <a:accent3>
          <a:srgbClr val="FFFFFF"/>
        </a:accent3>
        <a:accent4>
          <a:srgbClr val="000000"/>
        </a:accent4>
        <a:accent5>
          <a:srgbClr val="E2B8C3"/>
        </a:accent5>
        <a:accent6>
          <a:srgbClr val="8E9C33"/>
        </a:accent6>
        <a:hlink>
          <a:srgbClr val="669CCC"/>
        </a:hlink>
        <a:folHlink>
          <a:srgbClr val="40C0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6A753"/>
        </a:accent1>
        <a:accent2>
          <a:srgbClr val="9FC653"/>
        </a:accent2>
        <a:accent3>
          <a:srgbClr val="FFFFFF"/>
        </a:accent3>
        <a:accent4>
          <a:srgbClr val="000000"/>
        </a:accent4>
        <a:accent5>
          <a:srgbClr val="DFD0B3"/>
        </a:accent5>
        <a:accent6>
          <a:srgbClr val="90B34A"/>
        </a:accent6>
        <a:hlink>
          <a:srgbClr val="CC6688"/>
        </a:hlink>
        <a:folHlink>
          <a:srgbClr val="6674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ooms 07">
  <a:themeElements>
    <a:clrScheme name="Motyw pakietu Office 2">
      <a:dk1>
        <a:srgbClr val="000000"/>
      </a:dk1>
      <a:lt1>
        <a:srgbClr val="FFFAA9"/>
      </a:lt1>
      <a:dk2>
        <a:srgbClr val="000000"/>
      </a:dk2>
      <a:lt2>
        <a:srgbClr val="B2B2B2"/>
      </a:lt2>
      <a:accent1>
        <a:srgbClr val="FFC110"/>
      </a:accent1>
      <a:accent2>
        <a:srgbClr val="BDDD00"/>
      </a:accent2>
      <a:accent3>
        <a:srgbClr val="FFFCD1"/>
      </a:accent3>
      <a:accent4>
        <a:srgbClr val="000000"/>
      </a:accent4>
      <a:accent5>
        <a:srgbClr val="FFDDAA"/>
      </a:accent5>
      <a:accent6>
        <a:srgbClr val="ABC800"/>
      </a:accent6>
      <a:hlink>
        <a:srgbClr val="787000"/>
      </a:hlink>
      <a:folHlink>
        <a:srgbClr val="916A00"/>
      </a:folHlink>
    </a:clrScheme>
    <a:fontScheme name="Motyw pakietu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CD1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CD1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CD1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AA9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CD1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E343"/>
        </a:accent1>
        <a:accent2>
          <a:srgbClr val="E9E04A"/>
        </a:accent2>
        <a:accent3>
          <a:srgbClr val="FFFFFF"/>
        </a:accent3>
        <a:accent4>
          <a:srgbClr val="000000"/>
        </a:accent4>
        <a:accent5>
          <a:srgbClr val="FFEFB0"/>
        </a:accent5>
        <a:accent6>
          <a:srgbClr val="D3CB42"/>
        </a:accent6>
        <a:hlink>
          <a:srgbClr val="A59D1C"/>
        </a:hlink>
        <a:folHlink>
          <a:srgbClr val="5957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110"/>
        </a:accent1>
        <a:accent2>
          <a:srgbClr val="BDDD00"/>
        </a:accent2>
        <a:accent3>
          <a:srgbClr val="FFFFFF"/>
        </a:accent3>
        <a:accent4>
          <a:srgbClr val="000000"/>
        </a:accent4>
        <a:accent5>
          <a:srgbClr val="FFDDAA"/>
        </a:accent5>
        <a:accent6>
          <a:srgbClr val="ABC800"/>
        </a:accent6>
        <a:hlink>
          <a:srgbClr val="787000"/>
        </a:hlink>
        <a:folHlink>
          <a:srgbClr val="916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CB727"/>
        </a:accent1>
        <a:accent2>
          <a:srgbClr val="C73DC7"/>
        </a:accent2>
        <a:accent3>
          <a:srgbClr val="FFFFFF"/>
        </a:accent3>
        <a:accent4>
          <a:srgbClr val="000000"/>
        </a:accent4>
        <a:accent5>
          <a:srgbClr val="EBD8AC"/>
        </a:accent5>
        <a:accent6>
          <a:srgbClr val="B436B4"/>
        </a:accent6>
        <a:hlink>
          <a:srgbClr val="746F00"/>
        </a:hlink>
        <a:folHlink>
          <a:srgbClr val="363F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C1DD"/>
        </a:accent1>
        <a:accent2>
          <a:srgbClr val="DDD000"/>
        </a:accent2>
        <a:accent3>
          <a:srgbClr val="FFFFFF"/>
        </a:accent3>
        <a:accent4>
          <a:srgbClr val="000000"/>
        </a:accent4>
        <a:accent5>
          <a:srgbClr val="AADDEB"/>
        </a:accent5>
        <a:accent6>
          <a:srgbClr val="C8BC00"/>
        </a:accent6>
        <a:hlink>
          <a:srgbClr val="DD4200"/>
        </a:hlink>
        <a:folHlink>
          <a:srgbClr val="6200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Blooms 09</Template>
  <TotalTime>1105</TotalTime>
  <Words>848</Words>
  <Application>Microsoft Office PowerPoint</Application>
  <PresentationFormat>Niestandardowy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Blossoms</vt:lpstr>
      <vt:lpstr>1_Default Design</vt:lpstr>
      <vt:lpstr>Blooms 07</vt:lpstr>
      <vt:lpstr>Środki stylistyczne z zakresu słownictwa</vt:lpstr>
      <vt:lpstr>Zadanie</vt:lpstr>
      <vt:lpstr>Archaizm</vt:lpstr>
      <vt:lpstr>Rodzaje archaizmów</vt:lpstr>
      <vt:lpstr>Zadanie – rozpoznaj rodzaje archaizmów </vt:lpstr>
      <vt:lpstr>Neologizm</vt:lpstr>
      <vt:lpstr>Rodzaje neologizmów</vt:lpstr>
      <vt:lpstr>Zadanie</vt:lpstr>
      <vt:lpstr>Zdrobnienie</vt:lpstr>
      <vt:lpstr> Zdrobnienie (deminutivum) </vt:lpstr>
      <vt:lpstr>Zdrobnienie</vt:lpstr>
      <vt:lpstr>Zadanie</vt:lpstr>
      <vt:lpstr>  Zgrubienie (augmentativum)</vt:lpstr>
      <vt:lpstr>Zgrubienie</vt:lpstr>
      <vt:lpstr>Zadanie</vt:lpstr>
      <vt:lpstr>Zadanie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Dorota Gawrońska</dc:creator>
  <cp:lastModifiedBy>Iwona Wróbel</cp:lastModifiedBy>
  <cp:revision>36</cp:revision>
  <cp:lastPrinted>2014-05-30T07:58:53Z</cp:lastPrinted>
  <dcterms:created xsi:type="dcterms:W3CDTF">2014-03-20T17:27:53Z</dcterms:created>
  <dcterms:modified xsi:type="dcterms:W3CDTF">2015-04-14T21:10:07Z</dcterms:modified>
</cp:coreProperties>
</file>